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335" r:id="rId3"/>
    <p:sldId id="325" r:id="rId4"/>
    <p:sldId id="326" r:id="rId5"/>
    <p:sldId id="267" r:id="rId6"/>
    <p:sldId id="327" r:id="rId7"/>
    <p:sldId id="328" r:id="rId8"/>
    <p:sldId id="329" r:id="rId9"/>
    <p:sldId id="268" r:id="rId10"/>
    <p:sldId id="330" r:id="rId11"/>
    <p:sldId id="269" r:id="rId12"/>
    <p:sldId id="331" r:id="rId13"/>
    <p:sldId id="270" r:id="rId14"/>
    <p:sldId id="333" r:id="rId15"/>
    <p:sldId id="334" r:id="rId16"/>
    <p:sldId id="271" r:id="rId17"/>
    <p:sldId id="272" r:id="rId18"/>
    <p:sldId id="273" r:id="rId19"/>
    <p:sldId id="274" r:id="rId20"/>
    <p:sldId id="275" r:id="rId21"/>
    <p:sldId id="276"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3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DD2FB86-1ABD-4071-A0D2-824B4ABC1C65}" type="datetimeFigureOut">
              <a:rPr lang="en-US" smtClean="0"/>
              <a:pPr/>
              <a:t>4/8/2018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FA211E6-536D-419D-ADDC-63B8D4A28286}" type="slidenum">
              <a:rPr lang="en-US" smtClean="0"/>
              <a:pPr/>
              <a:t>‹#›</a:t>
            </a:fld>
            <a:endParaRPr lang="en-US"/>
          </a:p>
        </p:txBody>
      </p:sp>
    </p:spTree>
    <p:extLst>
      <p:ext uri="{BB962C8B-B14F-4D97-AF65-F5344CB8AC3E}">
        <p14:creationId xmlns:p14="http://schemas.microsoft.com/office/powerpoint/2010/main" val="491725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ECACA7D-7101-4A48-B0EF-2AA8E9CE7F54}" type="datetimeFigureOut">
              <a:rPr lang="en-US" smtClean="0"/>
              <a:t>4/8/2018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3AD828F-F365-4115-9B16-14914F750394}" type="slidenum">
              <a:rPr lang="en-US" smtClean="0"/>
              <a:t>‹#›</a:t>
            </a:fld>
            <a:endParaRPr lang="en-US"/>
          </a:p>
        </p:txBody>
      </p:sp>
    </p:spTree>
    <p:extLst>
      <p:ext uri="{BB962C8B-B14F-4D97-AF65-F5344CB8AC3E}">
        <p14:creationId xmlns:p14="http://schemas.microsoft.com/office/powerpoint/2010/main" val="3529323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D828F-F365-4115-9B16-14914F750394}" type="slidenum">
              <a:rPr lang="en-US" smtClean="0"/>
              <a:t>13</a:t>
            </a:fld>
            <a:endParaRPr lang="en-US"/>
          </a:p>
        </p:txBody>
      </p:sp>
    </p:spTree>
    <p:extLst>
      <p:ext uri="{BB962C8B-B14F-4D97-AF65-F5344CB8AC3E}">
        <p14:creationId xmlns:p14="http://schemas.microsoft.com/office/powerpoint/2010/main" val="382061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2FBF67-5E62-4B3F-A05B-04B25A49E35B}"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D9C76-062D-4BA7-A6AB-6CBB658DA1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FBF67-5E62-4B3F-A05B-04B25A49E35B}"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D9C76-062D-4BA7-A6AB-6CBB658DA1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FBF67-5E62-4B3F-A05B-04B25A49E35B}"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D9C76-062D-4BA7-A6AB-6CBB658DA19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p:txBody>
          <a:bodyPr/>
          <a:lstStyle>
            <a:lvl1pPr>
              <a:defRPr/>
            </a:lvl1pPr>
          </a:lstStyle>
          <a:p>
            <a:pPr>
              <a:defRPr/>
            </a:pPr>
            <a:endParaRPr lang="en-US"/>
          </a:p>
        </p:txBody>
      </p:sp>
      <p:sp>
        <p:nvSpPr>
          <p:cNvPr id="6" name="Rectangle 27"/>
          <p:cNvSpPr>
            <a:spLocks noGrp="1" noChangeArrowheads="1"/>
          </p:cNvSpPr>
          <p:nvPr>
            <p:ph type="sldNum" sz="quarter" idx="11"/>
          </p:nvPr>
        </p:nvSpPr>
        <p:spPr/>
        <p:txBody>
          <a:bodyPr/>
          <a:lstStyle>
            <a:lvl1pPr>
              <a:defRPr/>
            </a:lvl1pPr>
          </a:lstStyle>
          <a:p>
            <a:pPr>
              <a:defRPr/>
            </a:pPr>
            <a:fld id="{C527BBA9-C1A6-4A19-8144-2D23ADBF67BC}" type="slidenum">
              <a:rPr lang="en-US"/>
              <a:pPr>
                <a:defRPr/>
              </a:pPr>
              <a:t>‹#›</a:t>
            </a:fld>
            <a:endParaRPr lang="en-US"/>
          </a:p>
        </p:txBody>
      </p:sp>
      <p:sp>
        <p:nvSpPr>
          <p:cNvPr id="7" name="Rectangle 28"/>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93901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FBF67-5E62-4B3F-A05B-04B25A49E35B}"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D9C76-062D-4BA7-A6AB-6CBB658DA1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2FBF67-5E62-4B3F-A05B-04B25A49E35B}"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D9C76-062D-4BA7-A6AB-6CBB658DA1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2FBF67-5E62-4B3F-A05B-04B25A49E35B}" type="datetimeFigureOut">
              <a:rPr lang="en-US" smtClean="0"/>
              <a:pPr/>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D9C76-062D-4BA7-A6AB-6CBB658DA1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FBF67-5E62-4B3F-A05B-04B25A49E35B}" type="datetimeFigureOut">
              <a:rPr lang="en-US" smtClean="0"/>
              <a:pPr/>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8D9C76-062D-4BA7-A6AB-6CBB658DA1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2FBF67-5E62-4B3F-A05B-04B25A49E35B}" type="datetimeFigureOut">
              <a:rPr lang="en-US" smtClean="0"/>
              <a:pPr/>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8D9C76-062D-4BA7-A6AB-6CBB658DA1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FBF67-5E62-4B3F-A05B-04B25A49E35B}" type="datetimeFigureOut">
              <a:rPr lang="en-US" smtClean="0"/>
              <a:pPr/>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8D9C76-062D-4BA7-A6AB-6CBB658DA1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FBF67-5E62-4B3F-A05B-04B25A49E35B}" type="datetimeFigureOut">
              <a:rPr lang="en-US" smtClean="0"/>
              <a:pPr/>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D9C76-062D-4BA7-A6AB-6CBB658DA1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FBF67-5E62-4B3F-A05B-04B25A49E35B}" type="datetimeFigureOut">
              <a:rPr lang="en-US" smtClean="0"/>
              <a:pPr/>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D9C76-062D-4BA7-A6AB-6CBB658DA1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25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FBF67-5E62-4B3F-A05B-04B25A49E35B}" type="datetimeFigureOut">
              <a:rPr lang="en-US" smtClean="0"/>
              <a:pPr/>
              <a:t>4/8/2018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D9C76-062D-4BA7-A6AB-6CBB658DA1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File:Freedom_From_Fear_painting.JPG"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upload.wikimedia.org/wikipedia/en/3/3c/Freedom_of_Speech.jpg" TargetMode="External"/><Relationship Id="rId1" Type="http://schemas.openxmlformats.org/officeDocument/2006/relationships/slideLayout" Target="../slideLayouts/slideLayout12.xml"/><Relationship Id="rId6" Type="http://schemas.openxmlformats.org/officeDocument/2006/relationships/hyperlink" Target="http://upload.wikimedia.org/wikipedia/en/d/db/Freedom_From_Want.jpg" TargetMode="External"/><Relationship Id="rId5" Type="http://schemas.openxmlformats.org/officeDocument/2006/relationships/image" Target="../media/image13.jpeg"/><Relationship Id="rId4" Type="http://schemas.openxmlformats.org/officeDocument/2006/relationships/hyperlink" Target="http://en.wikipedia.org/wiki/File:Freedom_of_Worship.jpg" TargetMode="External"/><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United States in World War II</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7060"/>
            <a:ext cx="8229600" cy="854869"/>
          </a:xfrm>
          <a:extLst>
            <a:ext uri="{909E8E84-426E-40DD-AFC4-6F175D3DCCD1}">
              <a14:hiddenFill xmlns:a14="http://schemas.microsoft.com/office/drawing/2010/main">
                <a:solidFill>
                  <a:srgbClr val="FFFFFF"/>
                </a:solidFill>
              </a14:hiddenFill>
            </a:ext>
          </a:extLst>
        </p:spPr>
        <p:txBody>
          <a:bodyPr/>
          <a:lstStyle/>
          <a:p>
            <a:pPr>
              <a:defRPr/>
            </a:pPr>
            <a:r>
              <a:rPr lang="en-US" altLang="en-US" b="1" dirty="0"/>
              <a:t>FDR’s “Four Freedoms” Speech</a:t>
            </a:r>
          </a:p>
        </p:txBody>
      </p:sp>
      <p:sp>
        <p:nvSpPr>
          <p:cNvPr id="20483" name="Rectangle 3"/>
          <p:cNvSpPr>
            <a:spLocks noGrp="1" noChangeArrowheads="1"/>
          </p:cNvSpPr>
          <p:nvPr>
            <p:ph type="body" sz="half" idx="1"/>
          </p:nvPr>
        </p:nvSpPr>
        <p:spPr>
          <a:xfrm>
            <a:off x="304800" y="1180531"/>
            <a:ext cx="4038600" cy="3398044"/>
          </a:xfrm>
        </p:spPr>
        <p:txBody>
          <a:bodyPr>
            <a:noAutofit/>
          </a:bodyPr>
          <a:lstStyle/>
          <a:p>
            <a:r>
              <a:rPr lang="en-US" altLang="en-US" sz="2800" dirty="0" smtClean="0"/>
              <a:t>January 1941</a:t>
            </a:r>
          </a:p>
          <a:p>
            <a:r>
              <a:rPr lang="en-US" altLang="en-US" sz="2800" dirty="0" smtClean="0"/>
              <a:t>Roosevelt argued that the US &amp; Britain were natural allies because they both stood for:</a:t>
            </a:r>
          </a:p>
          <a:p>
            <a:r>
              <a:rPr lang="en-US" altLang="en-US" sz="2800" dirty="0" smtClean="0"/>
              <a:t>Freedom of speech</a:t>
            </a:r>
          </a:p>
          <a:p>
            <a:r>
              <a:rPr lang="en-US" altLang="en-US" sz="2800" dirty="0" smtClean="0"/>
              <a:t>Freedom of worship</a:t>
            </a:r>
          </a:p>
          <a:p>
            <a:r>
              <a:rPr lang="en-US" altLang="en-US" sz="2800" dirty="0" smtClean="0"/>
              <a:t>Freedom from want</a:t>
            </a:r>
          </a:p>
          <a:p>
            <a:r>
              <a:rPr lang="en-US" altLang="en-US" sz="2800" dirty="0" smtClean="0"/>
              <a:t>Freedom from fear</a:t>
            </a:r>
            <a:endParaRPr lang="en-US" altLang="en-US" sz="2800" dirty="0"/>
          </a:p>
        </p:txBody>
      </p:sp>
      <p:pic>
        <p:nvPicPr>
          <p:cNvPr id="20484" name="Picture 6" descr="File:Freedom of Speec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884" y="1143000"/>
            <a:ext cx="1877615" cy="268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descr="Freedom_of_Worship">
            <a:hlinkClick r:id="rId4" tooltip="Freedom of Worshi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300" y="1170295"/>
            <a:ext cx="1781175" cy="2659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0" descr="File:Freedom From Want.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9885" y="3886201"/>
            <a:ext cx="1877615" cy="281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2" descr="Freedom_From_Fear_painting">
            <a:hlinkClick r:id="rId8" tooltip="Freedom from Fear"/>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72300" y="3893344"/>
            <a:ext cx="1781175" cy="281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02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America Enters World War II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4550837"/>
              </p:ext>
            </p:extLst>
          </p:nvPr>
        </p:nvGraphicFramePr>
        <p:xfrm>
          <a:off x="152400" y="990600"/>
          <a:ext cx="8839200" cy="3053842"/>
        </p:xfrm>
        <a:graphic>
          <a:graphicData uri="http://schemas.openxmlformats.org/drawingml/2006/table">
            <a:tbl>
              <a:tblPr firstRow="1" bandRow="1">
                <a:tableStyleId>{5C22544A-7EE6-4342-B048-85BDC9FD1C3A}</a:tableStyleId>
              </a:tblPr>
              <a:tblGrid>
                <a:gridCol w="838200"/>
                <a:gridCol w="2133600"/>
                <a:gridCol w="685800"/>
                <a:gridCol w="5181600"/>
              </a:tblGrid>
              <a:tr h="545137">
                <a:tc>
                  <a:txBody>
                    <a:bodyPr/>
                    <a:lstStyle/>
                    <a:p>
                      <a:pPr marL="0" marR="0" algn="ctr">
                        <a:lnSpc>
                          <a:spcPct val="115000"/>
                        </a:lnSpc>
                        <a:spcBef>
                          <a:spcPts val="0"/>
                        </a:spcBef>
                        <a:spcAft>
                          <a:spcPts val="0"/>
                        </a:spcAft>
                      </a:pPr>
                      <a:r>
                        <a:rPr lang="en-US" sz="2000" b="1" dirty="0">
                          <a:latin typeface="Calibri"/>
                          <a:ea typeface="Calibri"/>
                          <a:cs typeface="Times New Roman"/>
                        </a:rPr>
                        <a:t>Year</a:t>
                      </a:r>
                      <a:endParaRPr lang="en-US" sz="2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Times New Roman"/>
                        </a:rPr>
                        <a:t>Event in the U.S.</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latin typeface="Calibri"/>
                          <a:ea typeface="Calibri"/>
                          <a:cs typeface="Times New Roman"/>
                          <a:sym typeface="Wingdings"/>
                        </a:rPr>
                        <a:t></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Times New Roman"/>
                        </a:rPr>
                        <a:t>Impact</a:t>
                      </a:r>
                      <a:endParaRPr lang="en-US" sz="2800">
                        <a:latin typeface="Calibri"/>
                        <a:ea typeface="Calibri"/>
                        <a:cs typeface="Times New Roman"/>
                      </a:endParaRPr>
                    </a:p>
                  </a:txBody>
                  <a:tcPr marL="68580" marR="68580" marT="0" marB="0"/>
                </a:tc>
              </a:tr>
              <a:tr h="2508705">
                <a:tc>
                  <a:txBody>
                    <a:bodyPr/>
                    <a:lstStyle/>
                    <a:p>
                      <a:pPr marL="0" marR="0">
                        <a:lnSpc>
                          <a:spcPct val="115000"/>
                        </a:lnSpc>
                        <a:spcBef>
                          <a:spcPts val="0"/>
                        </a:spcBef>
                        <a:spcAft>
                          <a:spcPts val="0"/>
                        </a:spcAft>
                      </a:pPr>
                      <a:r>
                        <a:rPr lang="en-US" sz="1800" b="1" dirty="0" smtClean="0">
                          <a:latin typeface="Calibri"/>
                          <a:ea typeface="Calibri"/>
                          <a:cs typeface="Times New Roman"/>
                        </a:rPr>
                        <a:t>March-1941</a:t>
                      </a:r>
                      <a:endParaRPr lang="en-US" sz="2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latin typeface="Calibri"/>
                          <a:ea typeface="Calibri"/>
                          <a:cs typeface="Times New Roman"/>
                        </a:rPr>
                        <a:t>Congress passes the Lend-Lease Act.</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latin typeface="Calibri"/>
                          <a:ea typeface="Calibri"/>
                          <a:cs typeface="Times New Roman"/>
                          <a:sym typeface="Wingdings"/>
                        </a:rPr>
                        <a:t></a:t>
                      </a:r>
                      <a:endParaRPr lang="en-US" sz="2800">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800" dirty="0">
                          <a:latin typeface="Calibri"/>
                          <a:ea typeface="Calibri"/>
                          <a:cs typeface="Times New Roman"/>
                        </a:rPr>
                        <a:t>What did the Lend-Lease Act do</a:t>
                      </a:r>
                      <a:r>
                        <a:rPr lang="en-US" sz="1800" dirty="0" smtClean="0">
                          <a:latin typeface="Calibri"/>
                          <a:ea typeface="Calibri"/>
                          <a:cs typeface="Times New Roman"/>
                        </a:rPr>
                        <a:t>?</a:t>
                      </a:r>
                    </a:p>
                    <a:p>
                      <a:endParaRPr lang="en-US" altLang="en-US" sz="1800" dirty="0" smtClean="0"/>
                    </a:p>
                    <a:p>
                      <a:r>
                        <a:rPr lang="en-US" altLang="en-US" sz="1800" dirty="0" smtClean="0"/>
                        <a:t>US declared that it would lend or lease weapons (since it couldn’t sell them due to the Neutrality Acts) to nations considered “vital to the defense of the US”</a:t>
                      </a:r>
                    </a:p>
                    <a:p>
                      <a:r>
                        <a:rPr lang="en-US" altLang="en-US" sz="1800" dirty="0" smtClean="0"/>
                        <a:t>US went on to send $40 billion in weapons to the Allies over the course of WWII</a:t>
                      </a:r>
                    </a:p>
                    <a:p>
                      <a:pPr marL="0" marR="0">
                        <a:lnSpc>
                          <a:spcPct val="115000"/>
                        </a:lnSpc>
                        <a:spcBef>
                          <a:spcPts val="0"/>
                        </a:spcBef>
                        <a:spcAft>
                          <a:spcPts val="0"/>
                        </a:spcAft>
                      </a:pPr>
                      <a:endParaRPr lang="en-US" sz="1800" dirty="0" smtClean="0">
                        <a:latin typeface="Calibri"/>
                        <a:ea typeface="Calibri"/>
                        <a:cs typeface="Times New Roman"/>
                      </a:endParaRPr>
                    </a:p>
                  </a:txBody>
                  <a:tcPr marL="68580" marR="68580" marT="0" marB="0"/>
                </a:tc>
              </a:tr>
            </a:tbl>
          </a:graphicData>
        </a:graphic>
      </p:graphicFrame>
      <p:pic>
        <p:nvPicPr>
          <p:cNvPr id="8194" name="Picture 2" descr="http://ibiblio.org/hyperwar/USA/ref/LL-AllForOne/img/LL-AllForOne-p13.jpg"/>
          <p:cNvPicPr>
            <a:picLocks noChangeAspect="1" noChangeArrowheads="1"/>
          </p:cNvPicPr>
          <p:nvPr/>
        </p:nvPicPr>
        <p:blipFill>
          <a:blip r:embed="rId2" cstate="print"/>
          <a:srcRect/>
          <a:stretch>
            <a:fillRect/>
          </a:stretch>
        </p:blipFill>
        <p:spPr bwMode="auto">
          <a:xfrm>
            <a:off x="152400" y="2362200"/>
            <a:ext cx="2971800" cy="4267200"/>
          </a:xfrm>
          <a:prstGeom prst="rect">
            <a:avLst/>
          </a:prstGeom>
          <a:ln>
            <a:noFill/>
          </a:ln>
          <a:effectLst>
            <a:outerShdw blurRad="190500" algn="tl" rotWithShape="0">
              <a:srgbClr val="000000">
                <a:alpha val="70000"/>
              </a:srgbClr>
            </a:outerShdw>
          </a:effectLst>
        </p:spPr>
      </p:pic>
      <p:pic>
        <p:nvPicPr>
          <p:cNvPr id="8196" name="Picture 4" descr="http://1.bp.blogspot.com/_DhwcCqGFPe4/TGqkW07ZnEI/AAAAAAAAAFo/x1jaQLV1G30/s1600/LendLease_Pix3.jpg"/>
          <p:cNvPicPr>
            <a:picLocks noChangeAspect="1" noChangeArrowheads="1"/>
          </p:cNvPicPr>
          <p:nvPr/>
        </p:nvPicPr>
        <p:blipFill>
          <a:blip r:embed="rId3" cstate="print"/>
          <a:srcRect/>
          <a:stretch>
            <a:fillRect/>
          </a:stretch>
        </p:blipFill>
        <p:spPr bwMode="auto">
          <a:xfrm>
            <a:off x="3733800" y="3733800"/>
            <a:ext cx="4953000" cy="3124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
            <a:ext cx="8229600" cy="854869"/>
          </a:xfrm>
          <a:extLst>
            <a:ext uri="{909E8E84-426E-40DD-AFC4-6F175D3DCCD1}">
              <a14:hiddenFill xmlns:a14="http://schemas.microsoft.com/office/drawing/2010/main">
                <a:solidFill>
                  <a:srgbClr val="FFFFFF"/>
                </a:solidFill>
              </a14:hiddenFill>
            </a:ext>
          </a:extLst>
        </p:spPr>
        <p:txBody>
          <a:bodyPr/>
          <a:lstStyle/>
          <a:p>
            <a:pPr>
              <a:defRPr/>
            </a:pPr>
            <a:r>
              <a:rPr lang="en-US" altLang="en-US" sz="3450" b="1" dirty="0"/>
              <a:t>Hemispheric Defense Zone</a:t>
            </a:r>
          </a:p>
        </p:txBody>
      </p:sp>
      <p:sp>
        <p:nvSpPr>
          <p:cNvPr id="22531" name="Rectangle 4"/>
          <p:cNvSpPr>
            <a:spLocks noGrp="1" noChangeArrowheads="1"/>
          </p:cNvSpPr>
          <p:nvPr>
            <p:ph type="body" sz="half" idx="1"/>
          </p:nvPr>
        </p:nvSpPr>
        <p:spPr>
          <a:xfrm>
            <a:off x="228600" y="1007269"/>
            <a:ext cx="4267200" cy="4448175"/>
          </a:xfrm>
        </p:spPr>
        <p:txBody>
          <a:bodyPr>
            <a:noAutofit/>
          </a:bodyPr>
          <a:lstStyle/>
          <a:p>
            <a:pPr>
              <a:lnSpc>
                <a:spcPct val="80000"/>
              </a:lnSpc>
            </a:pPr>
            <a:r>
              <a:rPr lang="en-US" altLang="en-US" sz="2800" dirty="0"/>
              <a:t>To help protect British shipping, FDR declared the entire Western Atlantic to be part of the Western Hemisphere and thereby under the protection of the US per the Monroe Doctrine</a:t>
            </a:r>
          </a:p>
          <a:p>
            <a:pPr>
              <a:lnSpc>
                <a:spcPct val="80000"/>
              </a:lnSpc>
            </a:pPr>
            <a:r>
              <a:rPr lang="en-US" altLang="en-US" sz="2800" dirty="0"/>
              <a:t>FDR then ordered the US Navy to patrol this part of the Atlantic, leading to several deadly encounters between US destroyers and German U-boats</a:t>
            </a:r>
          </a:p>
        </p:txBody>
      </p:sp>
      <p:pic>
        <p:nvPicPr>
          <p:cNvPr id="22532" name="Picture 7" descr="reuben_ja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972" y="1007269"/>
            <a:ext cx="4042172" cy="554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771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05458227"/>
              </p:ext>
            </p:extLst>
          </p:nvPr>
        </p:nvGraphicFramePr>
        <p:xfrm>
          <a:off x="152400" y="152400"/>
          <a:ext cx="8839200" cy="6585597"/>
        </p:xfrm>
        <a:graphic>
          <a:graphicData uri="http://schemas.openxmlformats.org/drawingml/2006/table">
            <a:tbl>
              <a:tblPr firstRow="1" bandRow="1">
                <a:tableStyleId>{5C22544A-7EE6-4342-B048-85BDC9FD1C3A}</a:tableStyleId>
              </a:tblPr>
              <a:tblGrid>
                <a:gridCol w="838200"/>
                <a:gridCol w="2133600"/>
                <a:gridCol w="685800"/>
                <a:gridCol w="5181600"/>
              </a:tblGrid>
              <a:tr h="565504">
                <a:tc>
                  <a:txBody>
                    <a:bodyPr/>
                    <a:lstStyle/>
                    <a:p>
                      <a:pPr marL="0" marR="0" algn="ctr">
                        <a:lnSpc>
                          <a:spcPct val="115000"/>
                        </a:lnSpc>
                        <a:spcBef>
                          <a:spcPts val="0"/>
                        </a:spcBef>
                        <a:spcAft>
                          <a:spcPts val="0"/>
                        </a:spcAft>
                      </a:pPr>
                      <a:r>
                        <a:rPr lang="en-US" sz="2000" b="1" dirty="0">
                          <a:latin typeface="Calibri"/>
                          <a:ea typeface="Calibri"/>
                          <a:cs typeface="Times New Roman"/>
                        </a:rPr>
                        <a:t>Year</a:t>
                      </a:r>
                      <a:endParaRPr lang="en-US" sz="2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Times New Roman"/>
                        </a:rPr>
                        <a:t>Event in the U.S.</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latin typeface="Calibri"/>
                          <a:ea typeface="Calibri"/>
                          <a:cs typeface="Times New Roman"/>
                          <a:sym typeface="Wingdings"/>
                        </a:rPr>
                        <a:t></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latin typeface="Calibri"/>
                          <a:ea typeface="Calibri"/>
                          <a:cs typeface="Times New Roman"/>
                        </a:rPr>
                        <a:t>Impact</a:t>
                      </a:r>
                      <a:endParaRPr lang="en-US" sz="2800" dirty="0">
                        <a:latin typeface="Calibri"/>
                        <a:ea typeface="Calibri"/>
                        <a:cs typeface="Times New Roman"/>
                      </a:endParaRPr>
                    </a:p>
                  </a:txBody>
                  <a:tcPr marL="68580" marR="68580" marT="0" marB="0"/>
                </a:tc>
              </a:tr>
              <a:tr h="6020093">
                <a:tc>
                  <a:txBody>
                    <a:bodyPr/>
                    <a:lstStyle/>
                    <a:p>
                      <a:pPr marL="0" marR="0">
                        <a:lnSpc>
                          <a:spcPct val="115000"/>
                        </a:lnSpc>
                        <a:spcBef>
                          <a:spcPts val="0"/>
                        </a:spcBef>
                        <a:spcAft>
                          <a:spcPts val="0"/>
                        </a:spcAft>
                      </a:pPr>
                      <a:r>
                        <a:rPr lang="en-US" sz="1800" b="1" dirty="0" smtClean="0">
                          <a:latin typeface="Calibri"/>
                          <a:ea typeface="Calibri"/>
                          <a:cs typeface="Times New Roman"/>
                        </a:rPr>
                        <a:t>1941</a:t>
                      </a:r>
                      <a:endParaRPr lang="en-US" sz="2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latin typeface="Calibri"/>
                          <a:ea typeface="Calibri"/>
                          <a:cs typeface="Times New Roman"/>
                        </a:rPr>
                        <a:t>Germany invades USSR.</a:t>
                      </a:r>
                      <a:endParaRPr lang="en-US" sz="2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latin typeface="Calibri"/>
                          <a:ea typeface="Calibri"/>
                          <a:cs typeface="Times New Roman"/>
                          <a:sym typeface="Wingdings"/>
                        </a:rPr>
                        <a:t></a:t>
                      </a:r>
                      <a:endParaRPr lang="en-US" sz="2800" dirty="0">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buFont typeface="Arial" pitchFamily="34" charset="0"/>
                        <a:buChar char="•"/>
                      </a:pPr>
                      <a:r>
                        <a:rPr lang="en-US" sz="2000" dirty="0" smtClean="0">
                          <a:latin typeface="Calibri"/>
                          <a:ea typeface="Calibri"/>
                          <a:cs typeface="Times New Roman"/>
                        </a:rPr>
                        <a:t>  </a:t>
                      </a:r>
                      <a:r>
                        <a:rPr lang="en-US" sz="1800" b="1" dirty="0" smtClean="0">
                          <a:latin typeface="Calibri"/>
                          <a:ea typeface="Calibri"/>
                          <a:cs typeface="Times New Roman"/>
                        </a:rPr>
                        <a:t>Operation </a:t>
                      </a:r>
                      <a:r>
                        <a:rPr lang="en-US" sz="1800" b="1" dirty="0" smtClean="0">
                          <a:latin typeface="Calibri"/>
                          <a:ea typeface="Calibri"/>
                          <a:cs typeface="Times New Roman"/>
                        </a:rPr>
                        <a:t>Barbarossa</a:t>
                      </a:r>
                      <a:r>
                        <a:rPr lang="en-US" sz="1800" baseline="0" dirty="0" smtClean="0">
                          <a:latin typeface="Calibri"/>
                          <a:ea typeface="Calibri"/>
                          <a:cs typeface="Times New Roman"/>
                        </a:rPr>
                        <a:t>… </a:t>
                      </a:r>
                      <a:r>
                        <a:rPr lang="en-US" altLang="en-US" sz="1800" dirty="0" smtClean="0"/>
                        <a:t>Soviet forces resorted to a “scorched earth” campaign, burning everything of use to the Germans as they retreated across the Ukraine</a:t>
                      </a:r>
                    </a:p>
                    <a:p>
                      <a:r>
                        <a:rPr lang="en-US" altLang="en-US" sz="1800" dirty="0" smtClean="0"/>
                        <a:t>Finally, the harsh Russian winter stalled the Germans, buying the Soviets time to regroup and stop the German advances</a:t>
                      </a:r>
                    </a:p>
                    <a:p>
                      <a:endParaRPr lang="en-US" altLang="en-US" sz="1800" dirty="0" smtClean="0"/>
                    </a:p>
                    <a:p>
                      <a:r>
                        <a:rPr lang="en-US" altLang="en-US" sz="1800" b="1" dirty="0" smtClean="0"/>
                        <a:t>Sep 1941-Jan 1944- ( </a:t>
                      </a:r>
                      <a:r>
                        <a:rPr lang="en-US" altLang="en-US" sz="1800" b="1" dirty="0" err="1" smtClean="0"/>
                        <a:t>Seige</a:t>
                      </a:r>
                      <a:r>
                        <a:rPr lang="en-US" altLang="en-US" sz="1800" b="1" baseline="0" dirty="0" smtClean="0"/>
                        <a:t> of Leningrad)</a:t>
                      </a:r>
                      <a:r>
                        <a:rPr lang="en-US" altLang="en-US" sz="1800" b="1" dirty="0" smtClean="0"/>
                        <a:t> </a:t>
                      </a:r>
                      <a:r>
                        <a:rPr lang="en-US" altLang="en-US" sz="1800" dirty="0" smtClean="0"/>
                        <a:t>Hitler was obsessed with capturing the Soviet city of Leningrad due both to its symbolical importance as the “City of Lenin” (Lenin had led the Bolshevik Revolution) and its military importance as a naval port on the North Sea</a:t>
                      </a:r>
                    </a:p>
                    <a:p>
                      <a:r>
                        <a:rPr lang="en-US" altLang="en-US" sz="1800" dirty="0" smtClean="0"/>
                        <a:t>1.5 million Soviets died during the siege, mostly from starvation and disease; the population resorted to eating sawdust, boiled leather, rats, pets, horses, and, eventually, each other!</a:t>
                      </a:r>
                    </a:p>
                    <a:p>
                      <a:endParaRPr lang="en-US" altLang="en-US" sz="1800" dirty="0" smtClean="0"/>
                    </a:p>
                    <a:p>
                      <a:pPr marL="0" marR="0">
                        <a:lnSpc>
                          <a:spcPct val="115000"/>
                        </a:lnSpc>
                        <a:spcBef>
                          <a:spcPts val="0"/>
                        </a:spcBef>
                        <a:spcAft>
                          <a:spcPts val="0"/>
                        </a:spcAft>
                        <a:buFont typeface="Arial" pitchFamily="34" charset="0"/>
                        <a:buChar char="•"/>
                      </a:pPr>
                      <a:endParaRPr lang="en-US" sz="1800" dirty="0">
                        <a:latin typeface="Calibri"/>
                        <a:ea typeface="Calibri"/>
                        <a:cs typeface="Times New Roman"/>
                      </a:endParaRPr>
                    </a:p>
                  </a:txBody>
                  <a:tcPr marL="68580" marR="68580" marT="0" marB="0"/>
                </a:tc>
              </a:tr>
            </a:tbl>
          </a:graphicData>
        </a:graphic>
      </p:graphicFrame>
      <p:pic>
        <p:nvPicPr>
          <p:cNvPr id="7170" name="Picture 2" descr="http://sembury.weebly.com/uploads/8/8/1/1/8811308/892074971_orig.jpg"/>
          <p:cNvPicPr>
            <a:picLocks noChangeAspect="1" noChangeArrowheads="1"/>
          </p:cNvPicPr>
          <p:nvPr/>
        </p:nvPicPr>
        <p:blipFill>
          <a:blip r:embed="rId3" cstate="print"/>
          <a:srcRect/>
          <a:stretch>
            <a:fillRect/>
          </a:stretch>
        </p:blipFill>
        <p:spPr bwMode="auto">
          <a:xfrm>
            <a:off x="25021" y="2590800"/>
            <a:ext cx="1803779" cy="2483540"/>
          </a:xfrm>
          <a:prstGeom prst="rect">
            <a:avLst/>
          </a:prstGeom>
          <a:ln>
            <a:noFill/>
          </a:ln>
          <a:effectLst>
            <a:outerShdw blurRad="190500" algn="tl" rotWithShape="0">
              <a:srgbClr val="000000">
                <a:alpha val="70000"/>
              </a:srgbClr>
            </a:outerShdw>
          </a:effectLst>
        </p:spPr>
      </p:pic>
      <p:pic>
        <p:nvPicPr>
          <p:cNvPr id="7172" name="Picture 4" descr="http://www.warrelics.eu/forum/military_photos/german-photographs-postcards/361908d1340371441-anniversary-operation-barbarossa-show-your-images-germanarmyoperationbarbarossa-2-_1.jpg"/>
          <p:cNvPicPr>
            <a:picLocks noChangeAspect="1" noChangeArrowheads="1"/>
          </p:cNvPicPr>
          <p:nvPr/>
        </p:nvPicPr>
        <p:blipFill>
          <a:blip r:embed="rId4" cstate="print"/>
          <a:srcRect/>
          <a:stretch>
            <a:fillRect/>
          </a:stretch>
        </p:blipFill>
        <p:spPr bwMode="auto">
          <a:xfrm>
            <a:off x="129654" y="5093674"/>
            <a:ext cx="2587495" cy="1729331"/>
          </a:xfrm>
          <a:prstGeom prst="rect">
            <a:avLst/>
          </a:prstGeom>
          <a:ln>
            <a:noFill/>
          </a:ln>
          <a:effectLst>
            <a:outerShdw blurRad="190500" algn="tl" rotWithShape="0">
              <a:srgbClr val="000000">
                <a:alpha val="70000"/>
              </a:srgbClr>
            </a:outerShdw>
          </a:effectLst>
        </p:spPr>
      </p:pic>
      <p:pic>
        <p:nvPicPr>
          <p:cNvPr id="6" name="Picture 5" descr="http://bkimhistory12.weebly.com/uploads/8/8/1/1/8811309/6492532_orig.png"/>
          <p:cNvPicPr>
            <a:picLocks noChangeAspect="1" noChangeArrowheads="1"/>
          </p:cNvPicPr>
          <p:nvPr/>
        </p:nvPicPr>
        <p:blipFill>
          <a:blip r:embed="rId5"/>
          <a:srcRect/>
          <a:stretch>
            <a:fillRect/>
          </a:stretch>
        </p:blipFill>
        <p:spPr bwMode="auto">
          <a:xfrm>
            <a:off x="1835624" y="1447800"/>
            <a:ext cx="1524000" cy="325606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457200" y="0"/>
            <a:ext cx="8229600" cy="854869"/>
          </a:xfrm>
          <a:extLst>
            <a:ext uri="{909E8E84-426E-40DD-AFC4-6F175D3DCCD1}">
              <a14:hiddenFill xmlns:a14="http://schemas.microsoft.com/office/drawing/2010/main">
                <a:solidFill>
                  <a:srgbClr val="FFFFFF"/>
                </a:solidFill>
              </a14:hiddenFill>
            </a:ext>
          </a:extLst>
        </p:spPr>
        <p:txBody>
          <a:bodyPr/>
          <a:lstStyle/>
          <a:p>
            <a:pPr>
              <a:defRPr/>
            </a:pPr>
            <a:r>
              <a:rPr lang="en-US" altLang="en-US" sz="4500" b="1" dirty="0"/>
              <a:t>Battle of Stalingrad</a:t>
            </a:r>
          </a:p>
        </p:txBody>
      </p:sp>
      <p:sp>
        <p:nvSpPr>
          <p:cNvPr id="76805" name="Rectangle 5"/>
          <p:cNvSpPr>
            <a:spLocks noGrp="1" noChangeArrowheads="1"/>
          </p:cNvSpPr>
          <p:nvPr>
            <p:ph type="body" sz="half" idx="1"/>
          </p:nvPr>
        </p:nvSpPr>
        <p:spPr>
          <a:xfrm>
            <a:off x="76200" y="990600"/>
            <a:ext cx="4173141" cy="5638800"/>
          </a:xfrm>
        </p:spPr>
        <p:txBody>
          <a:bodyPr rtlCol="0">
            <a:normAutofit/>
          </a:bodyPr>
          <a:lstStyle/>
          <a:p>
            <a:pPr>
              <a:defRPr/>
            </a:pPr>
            <a:r>
              <a:rPr lang="en-US" sz="2000" dirty="0"/>
              <a:t>July 1942 – February 1943</a:t>
            </a:r>
          </a:p>
          <a:p>
            <a:pPr>
              <a:defRPr/>
            </a:pPr>
            <a:r>
              <a:rPr lang="en-US" sz="2000" dirty="0"/>
              <a:t>Bloodiest battle in history</a:t>
            </a:r>
          </a:p>
          <a:p>
            <a:pPr>
              <a:defRPr/>
            </a:pPr>
            <a:r>
              <a:rPr lang="en-US" sz="2000" dirty="0"/>
              <a:t>1.5 million killed</a:t>
            </a:r>
          </a:p>
          <a:p>
            <a:pPr>
              <a:defRPr/>
            </a:pPr>
            <a:r>
              <a:rPr lang="en-US" sz="2000" dirty="0"/>
              <a:t>Vicious urban warfare as the Germans and Soviets fought street by street, building by building for control of the city</a:t>
            </a:r>
          </a:p>
          <a:p>
            <a:pPr>
              <a:defRPr/>
            </a:pPr>
            <a:r>
              <a:rPr lang="en-US" sz="2000" dirty="0"/>
              <a:t>Soviets eventually encircled the German army, which was forced to surrender en masse</a:t>
            </a:r>
          </a:p>
          <a:p>
            <a:pPr>
              <a:defRPr/>
            </a:pPr>
            <a:r>
              <a:rPr lang="en-US" sz="2000" dirty="0"/>
              <a:t>500,000 Germans captured, but few of them survived being imprisoned in the brutal Soviet gulags (prison camps)</a:t>
            </a:r>
          </a:p>
        </p:txBody>
      </p:sp>
      <p:pic>
        <p:nvPicPr>
          <p:cNvPr id="28676" name="Picture 8" descr="battle-stalingrad-second-world-war-german-soldiers-scramble-rare-amazing-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990600"/>
            <a:ext cx="3844529"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853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9570"/>
            <a:ext cx="8229600" cy="854869"/>
          </a:xfrm>
          <a:extLst>
            <a:ext uri="{909E8E84-426E-40DD-AFC4-6F175D3DCCD1}">
              <a14:hiddenFill xmlns:a14="http://schemas.microsoft.com/office/drawing/2010/main">
                <a:solidFill>
                  <a:srgbClr val="FFFFFF"/>
                </a:solidFill>
              </a14:hiddenFill>
            </a:ext>
          </a:extLst>
        </p:spPr>
        <p:txBody>
          <a:bodyPr/>
          <a:lstStyle/>
          <a:p>
            <a:pPr>
              <a:defRPr/>
            </a:pPr>
            <a:r>
              <a:rPr lang="en-US" altLang="en-US" sz="3450" b="1" dirty="0"/>
              <a:t>Destroyers for Bases Deal</a:t>
            </a:r>
          </a:p>
        </p:txBody>
      </p:sp>
      <p:sp>
        <p:nvSpPr>
          <p:cNvPr id="29699" name="Rectangle 3"/>
          <p:cNvSpPr>
            <a:spLocks noGrp="1" noChangeArrowheads="1"/>
          </p:cNvSpPr>
          <p:nvPr>
            <p:ph type="body" sz="half" idx="1"/>
          </p:nvPr>
        </p:nvSpPr>
        <p:spPr>
          <a:xfrm>
            <a:off x="152400" y="1371600"/>
            <a:ext cx="4038600" cy="3398044"/>
          </a:xfrm>
        </p:spPr>
        <p:txBody>
          <a:bodyPr>
            <a:noAutofit/>
          </a:bodyPr>
          <a:lstStyle/>
          <a:p>
            <a:r>
              <a:rPr lang="en-US" altLang="en-US" sz="2800" dirty="0"/>
              <a:t>Spring 1940: FDR agreed to trade 50 surplus US Navy destroyers to Britain (who needed them to protect shipping) in exchange for allowing the US to build naval bases in British-controlled territories</a:t>
            </a:r>
          </a:p>
          <a:p>
            <a:endParaRPr lang="en-US" altLang="en-US" sz="2800" dirty="0"/>
          </a:p>
        </p:txBody>
      </p:sp>
      <p:sp>
        <p:nvSpPr>
          <p:cNvPr id="29700" name="Rectangle 4"/>
          <p:cNvSpPr>
            <a:spLocks noGrp="1" noChangeArrowheads="1"/>
          </p:cNvSpPr>
          <p:nvPr>
            <p:ph sz="half" idx="2"/>
          </p:nvPr>
        </p:nvSpPr>
        <p:spPr>
          <a:xfrm>
            <a:off x="4648200" y="2057400"/>
            <a:ext cx="4038600" cy="3398044"/>
          </a:xfrm>
        </p:spPr>
        <p:txBody>
          <a:bodyPr/>
          <a:lstStyle/>
          <a:p>
            <a:endParaRPr lang="en-US" altLang="en-US" sz="2100"/>
          </a:p>
        </p:txBody>
      </p:sp>
      <p:pic>
        <p:nvPicPr>
          <p:cNvPr id="29701" name="Picture 6" descr="USA-Victory-p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850" y="990600"/>
            <a:ext cx="4255294"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827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8536137"/>
              </p:ext>
            </p:extLst>
          </p:nvPr>
        </p:nvGraphicFramePr>
        <p:xfrm>
          <a:off x="152400" y="152400"/>
          <a:ext cx="8839200" cy="4825526"/>
        </p:xfrm>
        <a:graphic>
          <a:graphicData uri="http://schemas.openxmlformats.org/drawingml/2006/table">
            <a:tbl>
              <a:tblPr firstRow="1" bandRow="1">
                <a:tableStyleId>{5C22544A-7EE6-4342-B048-85BDC9FD1C3A}</a:tableStyleId>
              </a:tblPr>
              <a:tblGrid>
                <a:gridCol w="838200"/>
                <a:gridCol w="1752600"/>
                <a:gridCol w="609600"/>
                <a:gridCol w="5638800"/>
              </a:tblGrid>
              <a:tr h="645380">
                <a:tc>
                  <a:txBody>
                    <a:bodyPr/>
                    <a:lstStyle/>
                    <a:p>
                      <a:pPr marL="0" marR="0" algn="ctr">
                        <a:lnSpc>
                          <a:spcPct val="115000"/>
                        </a:lnSpc>
                        <a:spcBef>
                          <a:spcPts val="0"/>
                        </a:spcBef>
                        <a:spcAft>
                          <a:spcPts val="0"/>
                        </a:spcAft>
                      </a:pPr>
                      <a:r>
                        <a:rPr lang="en-US" sz="2000" b="1" dirty="0">
                          <a:latin typeface="Calibri"/>
                          <a:ea typeface="Calibri"/>
                          <a:cs typeface="Times New Roman"/>
                        </a:rPr>
                        <a:t>Year</a:t>
                      </a:r>
                      <a:endParaRPr lang="en-US" sz="2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Times New Roman"/>
                        </a:rPr>
                        <a:t>Event in the U.S.</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latin typeface="Calibri"/>
                          <a:ea typeface="Calibri"/>
                          <a:cs typeface="Times New Roman"/>
                          <a:sym typeface="Wingdings"/>
                        </a:rPr>
                        <a:t></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latin typeface="Calibri"/>
                          <a:ea typeface="Calibri"/>
                          <a:cs typeface="Times New Roman"/>
                        </a:rPr>
                        <a:t>Impact</a:t>
                      </a:r>
                      <a:endParaRPr lang="en-US" sz="2800" dirty="0">
                        <a:latin typeface="Calibri"/>
                        <a:ea typeface="Calibri"/>
                        <a:cs typeface="Times New Roman"/>
                      </a:endParaRPr>
                    </a:p>
                  </a:txBody>
                  <a:tcPr marL="68580" marR="68580" marT="0" marB="0"/>
                </a:tc>
              </a:tr>
              <a:tr h="4124486">
                <a:tc>
                  <a:txBody>
                    <a:bodyPr/>
                    <a:lstStyle/>
                    <a:p>
                      <a:pPr marL="0" marR="0">
                        <a:lnSpc>
                          <a:spcPct val="115000"/>
                        </a:lnSpc>
                        <a:spcBef>
                          <a:spcPts val="0"/>
                        </a:spcBef>
                        <a:spcAft>
                          <a:spcPts val="0"/>
                        </a:spcAft>
                      </a:pPr>
                      <a:r>
                        <a:rPr lang="en-US" sz="1800" b="1" dirty="0" smtClean="0">
                          <a:latin typeface="Calibri"/>
                          <a:ea typeface="Calibri"/>
                          <a:cs typeface="Times New Roman"/>
                        </a:rPr>
                        <a:t>1941</a:t>
                      </a:r>
                      <a:endParaRPr lang="en-US" sz="2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latin typeface="Calibri"/>
                          <a:ea typeface="Calibri"/>
                          <a:cs typeface="Times New Roman"/>
                        </a:rPr>
                        <a:t>Japan takes over French military bases in Indochina.</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smtClean="0">
                          <a:latin typeface="Calibri"/>
                          <a:ea typeface="Calibri"/>
                          <a:cs typeface="Times New Roman"/>
                          <a:sym typeface="Wingdings"/>
                        </a:rPr>
                        <a:t></a:t>
                      </a:r>
                      <a:endParaRPr lang="en-US" sz="2800" dirty="0">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800" dirty="0" smtClean="0">
                          <a:latin typeface="Calibri"/>
                          <a:ea typeface="Calibri"/>
                          <a:cs typeface="Times New Roman"/>
                        </a:rPr>
                        <a:t>What did the United States do to protest Japan’s action?</a:t>
                      </a:r>
                    </a:p>
                    <a:p>
                      <a:pPr marL="0" marR="0">
                        <a:lnSpc>
                          <a:spcPct val="115000"/>
                        </a:lnSpc>
                        <a:spcBef>
                          <a:spcPts val="0"/>
                        </a:spcBef>
                        <a:spcAft>
                          <a:spcPts val="0"/>
                        </a:spcAft>
                      </a:pPr>
                      <a:endParaRPr lang="en-US" sz="1800" dirty="0" smtClean="0">
                        <a:latin typeface="Calibri"/>
                        <a:ea typeface="Calibri"/>
                        <a:cs typeface="Times New Roman"/>
                      </a:endParaRPr>
                    </a:p>
                    <a:p>
                      <a:pPr marL="0" marR="0">
                        <a:lnSpc>
                          <a:spcPct val="115000"/>
                        </a:lnSpc>
                        <a:spcBef>
                          <a:spcPts val="0"/>
                        </a:spcBef>
                        <a:spcAft>
                          <a:spcPts val="0"/>
                        </a:spcAft>
                        <a:buFont typeface="Arial" pitchFamily="34" charset="0"/>
                        <a:buChar char="•"/>
                      </a:pPr>
                      <a:r>
                        <a:rPr lang="en-US" sz="1800" dirty="0" smtClean="0">
                          <a:latin typeface="Calibri"/>
                          <a:ea typeface="Calibri"/>
                          <a:cs typeface="Times New Roman"/>
                        </a:rPr>
                        <a:t>  </a:t>
                      </a:r>
                      <a:r>
                        <a:rPr lang="en-US" sz="1800" dirty="0" smtClean="0">
                          <a:latin typeface="+mj-lt"/>
                          <a:ea typeface="Calibri"/>
                          <a:cs typeface="Times New Roman"/>
                        </a:rPr>
                        <a:t>Punished Japan with a trade</a:t>
                      </a:r>
                      <a:r>
                        <a:rPr lang="en-US" sz="1800" baseline="0" dirty="0" smtClean="0">
                          <a:latin typeface="+mj-lt"/>
                          <a:ea typeface="Calibri"/>
                          <a:cs typeface="Times New Roman"/>
                        </a:rPr>
                        <a:t> embargo (particularly </a:t>
                      </a:r>
                      <a:r>
                        <a:rPr lang="en-US" sz="1800" b="1" u="sng" baseline="0" dirty="0" smtClean="0">
                          <a:latin typeface="+mj-lt"/>
                          <a:ea typeface="Calibri"/>
                          <a:cs typeface="Times New Roman"/>
                        </a:rPr>
                        <a:t>oil</a:t>
                      </a:r>
                      <a:r>
                        <a:rPr lang="en-US" sz="1800" b="0" u="none" baseline="0" dirty="0" smtClean="0">
                          <a:latin typeface="+mj-lt"/>
                          <a:ea typeface="Calibri"/>
                          <a:cs typeface="Times New Roman"/>
                        </a:rPr>
                        <a:t> which threatened Japan’s expansion) </a:t>
                      </a:r>
                      <a:r>
                        <a:rPr lang="en-US" altLang="en-US" sz="1800" dirty="0" smtClean="0">
                          <a:latin typeface="+mj-lt"/>
                        </a:rPr>
                        <a:t>to put pressure on Japan to make peace with China and Britain.  Japan considered this an act of war and began to plan an attack on US military facilities in Hawaii and the Philippines</a:t>
                      </a:r>
                    </a:p>
                    <a:p>
                      <a:pPr marL="0" marR="0">
                        <a:lnSpc>
                          <a:spcPct val="115000"/>
                        </a:lnSpc>
                        <a:spcBef>
                          <a:spcPts val="0"/>
                        </a:spcBef>
                        <a:spcAft>
                          <a:spcPts val="0"/>
                        </a:spcAft>
                        <a:buFont typeface="Arial" pitchFamily="34" charset="0"/>
                        <a:buChar char="•"/>
                      </a:pPr>
                      <a:endParaRPr lang="en-US" sz="1800" dirty="0">
                        <a:latin typeface="+mj-lt"/>
                        <a:ea typeface="Calibri"/>
                        <a:cs typeface="Times New Roman"/>
                      </a:endParaRPr>
                    </a:p>
                  </a:txBody>
                  <a:tcPr marL="68580" marR="68580" marT="0" marB="0"/>
                </a:tc>
              </a:tr>
            </a:tbl>
          </a:graphicData>
        </a:graphic>
      </p:graphicFrame>
      <p:pic>
        <p:nvPicPr>
          <p:cNvPr id="6146" name="Picture 2" descr="http://www.wisconsincentral.net/People/People/People/WWIIJapanInvasion_files/japconquestsea.jpg"/>
          <p:cNvPicPr>
            <a:picLocks noChangeAspect="1" noChangeArrowheads="1"/>
          </p:cNvPicPr>
          <p:nvPr/>
        </p:nvPicPr>
        <p:blipFill>
          <a:blip r:embed="rId2" cstate="print"/>
          <a:srcRect/>
          <a:stretch>
            <a:fillRect/>
          </a:stretch>
        </p:blipFill>
        <p:spPr bwMode="auto">
          <a:xfrm>
            <a:off x="139890" y="2286000"/>
            <a:ext cx="2819400" cy="4419600"/>
          </a:xfrm>
          <a:prstGeom prst="rect">
            <a:avLst/>
          </a:prstGeom>
          <a:ln>
            <a:noFill/>
          </a:ln>
          <a:effectLst>
            <a:outerShdw blurRad="190500" algn="tl" rotWithShape="0">
              <a:srgbClr val="000000">
                <a:alpha val="70000"/>
              </a:srgbClr>
            </a:outerShdw>
          </a:effectLst>
        </p:spPr>
      </p:pic>
      <p:pic>
        <p:nvPicPr>
          <p:cNvPr id="6148" name="Picture 4" descr="http://cclayton1.edublogs.org/files/2011/11/Japanese-Expansion-1mx6yre.jpg"/>
          <p:cNvPicPr>
            <a:picLocks noChangeAspect="1" noChangeArrowheads="1"/>
          </p:cNvPicPr>
          <p:nvPr/>
        </p:nvPicPr>
        <p:blipFill>
          <a:blip r:embed="rId3" cstate="print"/>
          <a:srcRect/>
          <a:stretch>
            <a:fillRect/>
          </a:stretch>
        </p:blipFill>
        <p:spPr bwMode="auto">
          <a:xfrm>
            <a:off x="3505200" y="3347768"/>
            <a:ext cx="5621740" cy="351023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78596968"/>
              </p:ext>
            </p:extLst>
          </p:nvPr>
        </p:nvGraphicFramePr>
        <p:xfrm>
          <a:off x="152400" y="172006"/>
          <a:ext cx="8839200" cy="5604444"/>
        </p:xfrm>
        <a:graphic>
          <a:graphicData uri="http://schemas.openxmlformats.org/drawingml/2006/table">
            <a:tbl>
              <a:tblPr firstRow="1" bandRow="1">
                <a:tableStyleId>{5C22544A-7EE6-4342-B048-85BDC9FD1C3A}</a:tableStyleId>
              </a:tblPr>
              <a:tblGrid>
                <a:gridCol w="838200"/>
                <a:gridCol w="1447800"/>
                <a:gridCol w="457200"/>
                <a:gridCol w="6096000"/>
              </a:tblGrid>
              <a:tr h="620391">
                <a:tc>
                  <a:txBody>
                    <a:bodyPr/>
                    <a:lstStyle/>
                    <a:p>
                      <a:pPr marL="0" marR="0" algn="ctr">
                        <a:lnSpc>
                          <a:spcPct val="115000"/>
                        </a:lnSpc>
                        <a:spcBef>
                          <a:spcPts val="0"/>
                        </a:spcBef>
                        <a:spcAft>
                          <a:spcPts val="0"/>
                        </a:spcAft>
                      </a:pPr>
                      <a:r>
                        <a:rPr lang="en-US" sz="2000" b="1" dirty="0">
                          <a:latin typeface="Calibri"/>
                          <a:ea typeface="Calibri"/>
                          <a:cs typeface="Times New Roman"/>
                        </a:rPr>
                        <a:t>Year</a:t>
                      </a:r>
                      <a:endParaRPr lang="en-US" sz="2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Times New Roman"/>
                        </a:rPr>
                        <a:t>Event in the U.S.</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latin typeface="Calibri"/>
                          <a:ea typeface="Calibri"/>
                          <a:cs typeface="Times New Roman"/>
                          <a:sym typeface="Wingdings"/>
                        </a:rPr>
                        <a:t></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Times New Roman"/>
                        </a:rPr>
                        <a:t>Impact</a:t>
                      </a:r>
                      <a:endParaRPr lang="en-US" sz="2800">
                        <a:latin typeface="Calibri"/>
                        <a:ea typeface="Calibri"/>
                        <a:cs typeface="Times New Roman"/>
                      </a:endParaRPr>
                    </a:p>
                  </a:txBody>
                  <a:tcPr marL="68580" marR="68580" marT="0" marB="0"/>
                </a:tc>
              </a:tr>
              <a:tr h="797646">
                <a:tc rowSpan="2">
                  <a:txBody>
                    <a:bodyPr/>
                    <a:lstStyle/>
                    <a:p>
                      <a:pPr marL="0" marR="0">
                        <a:lnSpc>
                          <a:spcPct val="115000"/>
                        </a:lnSpc>
                        <a:spcBef>
                          <a:spcPts val="0"/>
                        </a:spcBef>
                        <a:spcAft>
                          <a:spcPts val="0"/>
                        </a:spcAft>
                      </a:pPr>
                      <a:r>
                        <a:rPr lang="en-US" sz="1800" b="1" dirty="0" smtClean="0">
                          <a:latin typeface="Calibri"/>
                          <a:ea typeface="Calibri"/>
                          <a:cs typeface="Times New Roman"/>
                        </a:rPr>
                        <a:t>1941</a:t>
                      </a:r>
                      <a:endParaRPr lang="en-US" sz="2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latin typeface="Calibri"/>
                          <a:ea typeface="Calibri"/>
                          <a:cs typeface="Times New Roman"/>
                        </a:rPr>
                        <a:t>Congress extends the draft.</a:t>
                      </a:r>
                      <a:endParaRPr lang="en-US" sz="2800" dirty="0">
                        <a:latin typeface="Calibri"/>
                        <a:ea typeface="Calibri"/>
                        <a:cs typeface="Times New Roman"/>
                      </a:endParaRPr>
                    </a:p>
                  </a:txBody>
                  <a:tcPr marL="68580" marR="68580" marT="0" marB="0"/>
                </a:tc>
                <a:tc rowSpan="2">
                  <a:txBody>
                    <a:bodyPr/>
                    <a:lstStyle/>
                    <a:p>
                      <a:pPr marL="0" marR="0" algn="ctr">
                        <a:lnSpc>
                          <a:spcPct val="115000"/>
                        </a:lnSpc>
                        <a:spcBef>
                          <a:spcPts val="0"/>
                        </a:spcBef>
                        <a:spcAft>
                          <a:spcPts val="0"/>
                        </a:spcAft>
                      </a:pPr>
                      <a:r>
                        <a:rPr lang="en-US" sz="2800" b="1">
                          <a:latin typeface="Calibri"/>
                          <a:ea typeface="Calibri"/>
                          <a:cs typeface="Times New Roman"/>
                          <a:sym typeface="Wingdings"/>
                        </a:rPr>
                        <a:t></a:t>
                      </a:r>
                      <a:endParaRPr lang="en-US" sz="2800">
                        <a:latin typeface="Calibri"/>
                        <a:ea typeface="Calibri"/>
                        <a:cs typeface="Times New Roman"/>
                      </a:endParaRPr>
                    </a:p>
                  </a:txBody>
                  <a:tcPr marL="68580" marR="68580" marT="0" marB="0" anchor="ct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altLang="en-US" sz="1800" kern="1200" dirty="0" smtClean="0">
                          <a:solidFill>
                            <a:schemeClr val="dk1"/>
                          </a:solidFill>
                          <a:latin typeface="+mn-lt"/>
                          <a:ea typeface="+mn-ea"/>
                          <a:cs typeface="Aharoni" panose="02010803020104030203" pitchFamily="2" charset="-79"/>
                        </a:rPr>
                        <a:t>FDR met with British Prime Minister Winston Churchill to lay out a post-war plan for economic prosperity.  </a:t>
                      </a:r>
                    </a:p>
                    <a:p>
                      <a:pPr marL="0" marR="0">
                        <a:lnSpc>
                          <a:spcPct val="115000"/>
                        </a:lnSpc>
                        <a:spcBef>
                          <a:spcPts val="0"/>
                        </a:spcBef>
                        <a:spcAft>
                          <a:spcPts val="0"/>
                        </a:spcAft>
                      </a:pPr>
                      <a:endParaRPr lang="en-US" sz="1800" dirty="0" smtClean="0">
                        <a:latin typeface="Calibri"/>
                        <a:ea typeface="Calibri"/>
                        <a:cs typeface="Times New Roman"/>
                      </a:endParaRPr>
                    </a:p>
                    <a:p>
                      <a:pPr marL="0" marR="0">
                        <a:lnSpc>
                          <a:spcPct val="115000"/>
                        </a:lnSpc>
                        <a:spcBef>
                          <a:spcPts val="0"/>
                        </a:spcBef>
                        <a:spcAft>
                          <a:spcPts val="0"/>
                        </a:spcAft>
                      </a:pPr>
                      <a:r>
                        <a:rPr lang="en-US" sz="1800" dirty="0" smtClean="0">
                          <a:latin typeface="Calibri"/>
                          <a:ea typeface="Calibri"/>
                          <a:cs typeface="Times New Roman"/>
                        </a:rPr>
                        <a:t>What </a:t>
                      </a:r>
                      <a:r>
                        <a:rPr lang="en-US" sz="1800" dirty="0">
                          <a:latin typeface="Calibri"/>
                          <a:ea typeface="Calibri"/>
                          <a:cs typeface="Times New Roman"/>
                        </a:rPr>
                        <a:t>pledges were contained in the Atlantic Charter</a:t>
                      </a:r>
                      <a:r>
                        <a:rPr lang="en-US" sz="1800" dirty="0" smtClean="0">
                          <a:latin typeface="Calibri"/>
                          <a:ea typeface="Calibri"/>
                          <a:cs typeface="Times New Roman"/>
                        </a:rPr>
                        <a:t>?</a:t>
                      </a:r>
                    </a:p>
                    <a:p>
                      <a:pPr marL="0" marR="0">
                        <a:lnSpc>
                          <a:spcPct val="115000"/>
                        </a:lnSpc>
                        <a:spcBef>
                          <a:spcPts val="0"/>
                        </a:spcBef>
                        <a:spcAft>
                          <a:spcPts val="0"/>
                        </a:spcAft>
                        <a:buFont typeface="Arial" pitchFamily="34" charset="0"/>
                        <a:buChar char="•"/>
                      </a:pPr>
                      <a:r>
                        <a:rPr lang="en-US" sz="1800" dirty="0" smtClean="0">
                          <a:latin typeface="Calibri"/>
                          <a:ea typeface="Calibri"/>
                          <a:cs typeface="Times New Roman"/>
                        </a:rPr>
                        <a:t>  </a:t>
                      </a:r>
                      <a:r>
                        <a:rPr lang="en-US" sz="1800" dirty="0" smtClean="0">
                          <a:latin typeface="Calibri"/>
                          <a:ea typeface="Calibri"/>
                          <a:cs typeface="Times New Roman"/>
                        </a:rPr>
                        <a:t>Collective security, disarmament, self-determination, economic cooperation, freedom</a:t>
                      </a:r>
                      <a:r>
                        <a:rPr lang="en-US" sz="1800" baseline="0" dirty="0" smtClean="0">
                          <a:latin typeface="Calibri"/>
                          <a:ea typeface="Calibri"/>
                          <a:cs typeface="Times New Roman"/>
                        </a:rPr>
                        <a:t> of the </a:t>
                      </a:r>
                      <a:r>
                        <a:rPr lang="en-US" sz="1800" baseline="0" dirty="0" smtClean="0">
                          <a:latin typeface="Calibri"/>
                          <a:ea typeface="Calibri"/>
                          <a:cs typeface="Times New Roman"/>
                        </a:rPr>
                        <a:t>Jews</a:t>
                      </a:r>
                    </a:p>
                    <a:p>
                      <a:pPr marL="0" marR="0">
                        <a:lnSpc>
                          <a:spcPct val="115000"/>
                        </a:lnSpc>
                        <a:spcBef>
                          <a:spcPts val="0"/>
                        </a:spcBef>
                        <a:spcAft>
                          <a:spcPts val="0"/>
                        </a:spcAft>
                        <a:buFont typeface="Arial" pitchFamily="34" charset="0"/>
                        <a:buChar char="•"/>
                      </a:pPr>
                      <a:endParaRPr lang="en-US" sz="1800" baseline="0" dirty="0" smtClean="0">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altLang="en-US" sz="1800" kern="1200" dirty="0" smtClean="0">
                          <a:solidFill>
                            <a:schemeClr val="dk1"/>
                          </a:solidFill>
                          <a:latin typeface="+mn-lt"/>
                          <a:ea typeface="+mn-ea"/>
                          <a:cs typeface="Aharoni" panose="02010803020104030203" pitchFamily="2" charset="-79"/>
                        </a:rPr>
                        <a:t>Many question whether or not this is where FDR promised Churchill that he would find a way to get the American people to support the US entering the war</a:t>
                      </a:r>
                    </a:p>
                    <a:p>
                      <a:pPr marL="0" marR="0">
                        <a:lnSpc>
                          <a:spcPct val="115000"/>
                        </a:lnSpc>
                        <a:spcBef>
                          <a:spcPts val="0"/>
                        </a:spcBef>
                        <a:spcAft>
                          <a:spcPts val="0"/>
                        </a:spcAft>
                        <a:buFont typeface="Arial" pitchFamily="34" charset="0"/>
                        <a:buChar char="•"/>
                      </a:pPr>
                      <a:endParaRPr lang="en-US" sz="2400" dirty="0">
                        <a:latin typeface="Calibri"/>
                        <a:ea typeface="Calibri"/>
                        <a:cs typeface="Times New Roman"/>
                      </a:endParaRPr>
                    </a:p>
                  </a:txBody>
                  <a:tcPr marL="68580" marR="68580" marT="0" marB="0"/>
                </a:tc>
              </a:tr>
              <a:tr h="3957000">
                <a:tc vMerge="1">
                  <a:txBody>
                    <a:bodyPr/>
                    <a:lstStyle/>
                    <a:p>
                      <a:endParaRPr lang="en-US"/>
                    </a:p>
                  </a:txBody>
                  <a:tcPr/>
                </a:tc>
                <a:tc>
                  <a:txBody>
                    <a:bodyPr/>
                    <a:lstStyle/>
                    <a:p>
                      <a:pPr marL="0" marR="0">
                        <a:lnSpc>
                          <a:spcPct val="115000"/>
                        </a:lnSpc>
                        <a:spcBef>
                          <a:spcPts val="0"/>
                        </a:spcBef>
                        <a:spcAft>
                          <a:spcPts val="0"/>
                        </a:spcAft>
                      </a:pPr>
                      <a:r>
                        <a:rPr lang="en-US" sz="1800" b="1" dirty="0">
                          <a:latin typeface="Calibri"/>
                          <a:ea typeface="Calibri"/>
                          <a:cs typeface="Times New Roman"/>
                        </a:rPr>
                        <a:t>Churchill and Roosevelt draft the Atlantic Charter.</a:t>
                      </a:r>
                      <a:endParaRPr lang="en-US" sz="2800" dirty="0">
                        <a:latin typeface="Calibri"/>
                        <a:ea typeface="Calibri"/>
                        <a:cs typeface="Times New Roman"/>
                      </a:endParaRPr>
                    </a:p>
                  </a:txBody>
                  <a:tcPr marL="68580" marR="68580" marT="0" marB="0"/>
                </a:tc>
                <a:tc vMerge="1">
                  <a:txBody>
                    <a:bodyPr/>
                    <a:lstStyle/>
                    <a:p>
                      <a:endParaRPr lang="en-US"/>
                    </a:p>
                  </a:txBody>
                  <a:tcPr/>
                </a:tc>
                <a:tc vMerge="1">
                  <a:txBody>
                    <a:bodyPr/>
                    <a:lstStyle/>
                    <a:p>
                      <a:endParaRPr lang="en-US"/>
                    </a:p>
                  </a:txBody>
                  <a:tcPr/>
                </a:tc>
              </a:tr>
            </a:tbl>
          </a:graphicData>
        </a:graphic>
      </p:graphicFrame>
      <p:sp>
        <p:nvSpPr>
          <p:cNvPr id="5122" name="AutoShape 2" descr="data:image/jpeg;base64,/9j/4AAQSkZJRgABAQAAAQABAAD/2wCEAAkGBhQSERUUExQWFRUWFxwaFxgYFx0YHxwcGxofGhwZHhcaHCYeHBwkHRwcHy8gIygpLCwsFx8xNTAqNSYrLCkBCQoKBQUFDQUFDSkYEhgpKSkpKSkpKSkpKSkpKSkpKSkpKSkpKSkpKSkpKSkpKSkpKSkpKSkpKSkpKSkpKSkpKf/AABEIAMwA9wMBIgACEQEDEQH/xAAcAAACAwEBAQEAAAAAAAAAAAAFBgMEBwIAAQj/xABGEAACAQIEAwYEAgcGBAUFAAABAhEAAwQSITEFBkETIlFhcYEHMpGhscEUI0JSctHwM2KCkuHxorLC0hVDRFNzJFRjk6P/xAAUAQEAAAAAAAAAAAAAAAAAAAAA/8QAFBEBAAAAAAAAAAAAAAAAAAAAAP/aAAwDAQACEQMRAD8A2Ja7mogakFB9r7XyqXEeKJa0ZlBI/aIH40Fu5eC7kCq1ziiAEzoOu1IXMHxJwdmZu9q/7tvvf8Xyis05g+IV/GSk9jZn5V3P8TdfTag/RXDset62txPlbUeYmJ9DU9Kvw74uLmBtBgUKDKJESo2P009qaqCDGYxLSF7jqiDdmMAe9Zlzb8QL6ZbuFuqbTlsmmhCmOo1PX0Ipt5/5SGPwwt9t2JRsysflJiIYSNPPpSdxTlC22GsWL+OsoLCQACvzR1k7R5Cgq8M+OzLpiLAbzRsv21FOHAvivgcSQuc2WOwujKP84OX6xWKcZ5YCPls3Uv6H+z7/APy7VRbli+r21e26C66orMuksQPbfY0H6qR5EgyDsRXdCeXOXreCsCxaLlQSZdsxJO/kBpsNKK0H2vV8rm48CaDua8ahmdZ0qtc4tZUwbqZtgoYEk+QmaC9VfiDkWrhG4RiPXKYoVisQ1wOApQkRbOrmRPeIXRRtpmmPCg/GeYMTh0LtewZ8UdGtk+QK3XPuVoIuSbWawty6Ia4xyjX6x5xTNxHH3LVl2UKzKpKqxgEgaAt09a5tWlW2hCwMoIHhI/1iurpV1IJ7pBBHqIoM64j8W8chKjABGBgyXYA+wH1mgl/mXi+N7pufo6N+6MmnqJc/WtWxfCEaZUGd9BQ7/wAIWdBAmgGfDPk6zatm+83LxYw7SIAlTlAOk6mTJMitAmg/KmANqxlJzHO2vvP50YoPterO+euf7+HxDYewoUqqk3CuYyRmgA90aEbg0v8ABfiJjEvIbzm5bLAOrKNiYJBAEEDXw0ig2OvV6vTQCuY+Y7OCtC5fLBSwUZFLGTr7aA716r+Kw63FKsoYHowBH0NeoO0NSCoENSF+g1JoJKo8b4ct+xdtsF79tllhtmET5UqcU+IzWRiGbDtksqCp/eLPkWfAEyRudKXOI/EI4u/g0y5LJvBrgBnMVEqD/dzQY8hQJw+HjIRmaHkysSBGupnY11b5aOGIdrIvx0BgD2p45kxBLkr4a9PtS5d5gU93ugjxMfjQaRyLdXEYfM65XViptzosfL66f1pTbSTyLzRheyTDhgt6YYZSAzEz3W2NOZeg+sAaQ+c+WbWIxNt7tsyBGZRoQCSMx20HTzp7zVS4vbJtkhM7L3lWYkxtPnQLfDeDWsOItoq+Ompq9g7Sm4FA0zTrG8yYpWwN7E4m7lyFBPeJ0C+Pr6VW5i48y4lLWHb+wYFn6tc2j+ETEdST4UGrivs0I4Xx5biLnhHjUdJ8j/OigegkmuXUEQdQa+Zq+zQIfO3CsULqNZzXrbQotliFtnxKqRnB8zpQXgXKCszviLRDKe7oqiR1EGfqa0njOICW85KiCBLNlAnTes5x/PFiwQLjK+UzFts5Ouo1O9Bc5j5QfFuLouXFtNbzZLl59G/gmAp9aI8tcl27dte0t2yQZDAec9d6Y3x1m5bRxla2ygqdxBgjyrsYoNsRB2jWfSgs3QLgImDSvzNcexaZw8POVFAE6jVtT0Gv0o0MTHeHTX260lcc4gt249yJk6AnoAACfKANBQDcL8RsXZb9bF+31DAA+zqBB9QafuFcUtYy0LtgyJhlPzI3gw/qRtWW4ziNvUFAQfDSf68675V42MFiRcQnsnGW4u5iDGnUqYIPhmoNrtWgoAGwqPF4tLSF7jqiLuzGAPeouE8SXEWLV5PluIGA8JGo9QZHtVugxPmTjYxmMuNhFN1DAzxlXRQpMnWJB9q5HJuKuW8ytbk+Hej3mK0/j3CbIZb7p8qlTlXcGdwN9zUXA8PbNr9QuROhI/AeNBR5Du8SfXGG0LKLkUBe+5EAMSDoPXU+HWnKq2FVUXKPEn660NxnFbjOyWxkVdDdYbnqETrH7x0nYNQFMTjEtiXYD1/rWvtA8NZS2Wc5nuNEuxLGPAHZR5KAK9QGLZrJefeexau57RZrsFAhPcSCe8wHzMylTl+vhWkc0cRNjBYi6vzJaYj12B9pn2r824BjfW9aJl3/AFiE7l1mRP8AeUn3AoNH5dwZxeFFq9cPa32XF3XYT+rRwqqegGVSQu1Cuc8Bca62LshFWytpmVAAAtz+zcQIbN1jaK7u8ZRcXYwgb9WwCXTOn9mbdtT5Lq583rnirXcJgcRYvkEGxhrVrUHMyuXbL1KqDv00FAM43xK4LBYkgsBlboQeo1OUxQPGqn6TbBIuDu5+/lBLaxn1y6Rr0qvjuJs1lLUaBswPXUQB6CT9apoPr/WvpQXr79jdcrEqxylHLAa6RcETHjWufBnme7iO3tXrjXCuVlLNmOujDXWNqxLENsBWhfAu0DxFyZGWwx082Qa/Wg2vivHbWHHfbvdFG/8ApSs/MzXmAZsst3VXQKFMyTux08h5VmN3mhr2Iu3GJ71xmHpJy6eSwKaeD4rNnbqLenvH8zQXOUuc7l5+I3WbMi5ezB8ZZAYHQkT7UvYV2VzcKgWrOZixaWuMBvH7KiZE7nWhnJlnIXaW/W3FtKqgsSZJJyjeJn2NMfOHD1s2CLVhrIuEl2vXl7w0JlASR0jXyigG8Q5nuklUbIqxmIManpIo/wAkc7Xbd1bd989lzlzH9knQEz0nT38qzhLpKu5k5rgAHjGp/Kp1v9/Lc6iJ/dkf19KD9LUnc7c+NhLgs2VVrhXMxaSFnYQNyRrv4Vd5C48cXgrbuZuJNu5/Emk+4hvesZ43x04jG4lyRHaHL/Dsv2AoCOM5qxF66jXLzaNIgAhZ0JVNiQJgUM4jwGxae4tq+92xKkArlYkDSZGkEkaCrPKl8fpSsL6WGRWZXcBhmAMCDpJ2E0ujGEu2b9rX3FB+hOD2Raw1lF2W0g0/hFDOIcSFrM4tnJM5k2zdMyfsmdM22vnXXLHEBdwVhgZPZhTr1XQ/hVu4dSV0bagocc40Gwme2Y7XKvho2pPkYpJ5g4othACdSNupPWPLp7VLfxRtqlkmcl64NdzHyn6NNJOExBxF/tHJK2wWM6/taD3JoCl26NJWGgE6yR5etVrWJhokAN18D0Psaie6SWJ6mqd6/rP9fag3H4S8SFzAm3PetXGDDwDHMPacw9qdqxX4OcUy450J7t+0f89uD9SoatG575iODwwZD33cIuxjqzQd4Aj1YUB7FWgylW2NV0UDQaAbAdIobwDCPbsKbrFr1zv3Cxk5m2X0UafWruIuZV86ATxfi+SY1YEwPPKYH1iqmEx7OYJB1+06E+sVQck4osdQLZYDzEj8hVfl1oAk63LhBJ8lA/lQNAY718qQADSvUAT4uYrJwq9/fZE+rAn7CvzxavFGDKYIMity+OuIjAW1/evAn/Cp/Misk5J4KuLx+HsMQEZ5bzVQXK+pCx70HuXeIZsfbuMVE3M3eEjrp77D1FfOP4kXFwzAQf0ZVPqjuh+wFGPipyp+g44tbEWr03LcCAuveQRtlO3kRSeMQTAJJC7DwkyaCzYtTtGiloYxt4eflUQuRrU+Dt23cC45trB7wXNBgkaT1MCqVxCOtB2ryfPx0iPStA+DWIyYnEwP/SXGn+Eqaz/DpI1kDqYpy+HF4o+Nuj5LeAvffKB96BY4bj3t3EZPmDKQSJEjbQ6HWtP4jiXtoSRrcDN0GYtu3gBIP3rLcBbm9aHi6+/eA/KmXi2JY3XUFoYEBSfHY6/Lr+NBc5WxbDvKQBbHZqY2ZiGuXJOgltJ8Fqjz7iWW+1p74vFf2luFl11geYJ+tScU5SuWLyYMOLr6Ei2SVzMokHzG0+h60w8J+CLMZxV9UWfltd4n/GwgfQ0CVgrk2rYmIJJ19B99alu4gQ2ZiI12mfAVrCfCbBBMqm6P7weTrr+7FInNXIt7Cd+2e0tLqSdwNiGXw8xp4xQNvwUxsYXFltluBjP8Gp+iisjw94NdfpmE/emDlzmL9Hw2PsGR21oC317waN/4GP0qL4ccoHiGIur2nZi3bmcubdgoESPP6UEvLbKWvH9HN8LZYnX+z/8Ay6fun8aXsXdAuCOvn4/hWncU5Bw/DhN3H30e6rKot2tHUCSjAEypJA1I6Vk2IvFySABGpI8qDWfhTjicPdWZy3QfTMvh7Gnq8xCEqCzHZftP0rFfh7xo2cTk3W8MpHmO8p/Ee9aumNSMzH1PgNtPMnrQJfOitaxSzAbs85Uawfl+sJNJXCYi4JgmBHlJP5j6Vo3PnCVOFbE5810FV0XKArfs666HXXXU1l2EfKx9PHzoCl4wsjaqV2YNTY64QQvXr9KqYi5pQE+XuKnD3bd1SJtOrj23HuJHvWoXsevFOLWwpzYfDjONNGAgyf4nyiPBaxiy+tbN8IcFlwly+fmuOEHWFtgae5Y/ag0Ma60tczccRHCSZAk0wXL4Apau/oiKzsReuHcnqTsNjA/CgGW8cC99htkRfcqW/Ol3iHFTYtYdxqQxbXxzD8xV/BXSwuTbNstdPcJnKFQgCdPD7+lAuZz3LSnZUUn3Mn8ftQaRhHfLaR7zONp0UkhSSSVA3OsCNutfKj4lg72bPbh+93UnKdiN/TWvUAL464YnBWn6Jeg/4lP8qzX4WoDxbCTp3yfcI0Ctr+J3Dje4ViQN1QXB/gIY/YGvzhhcQ1t1uISrIwZSOhBkH60Gs/HzHKzYa0PmQMx/xZYH/DPvWRUZ5n5gfGXu2ubsATGgnrA8JoOU86D7bZZEyRIkDSR1E+lR3G1MbdJqQWvMVPgcBnuKBr1M6bUFkYbLbGgmNZP5bUZ5aYpgOJ3QIm3Zsjw/W3RmH+VaFccLIcrDL9PxGlWeG8xonC8ThCDnu3rVxT0hd/cQP81AO4GJxNr+MH6a1bxzHtxGs6aazIqPli3OJWZAhtdv2SP63qbjNkW8QsZgAZk7nbaVXrQatyXyu2Fa5cfIzkKlsrOUIVV2IJEkkmCeuQ+NORZoA6n8vv8ATxoPy2ezs27WYXGtkyVaRLMTlzeADCfACi9viYcSAN4kEMNDESNN6C4oOWqmNwYZWXTVSADtJEa+Vc/pRM6iOp8POaD4zmzDhuzzMzGdVUkCBJJMQABrJ8KDCuJ92/cWMmpBWTodivjofwqrwXGXLbs9tnUkQSrFd9Y0PlPtV7my/bbG33tElHcusgg94ZtiJ3J9or4bNtMHhyo/W3HvM7dcqlEVZ8JDH3oOsPzG6vca6oxGa2yDtiz5c0d5STowjQiq/DcG99+ztQzESFJAnbQTu07AUPvXJmiXJ/FVw2Lt33BZbbSQN9QVkekz7UGh3fh0/DMOMcG7a/a7z2xoqg6FlI1YrOs6ESY0obhfiPab5g6/SPqKebHOS4q8bdohrAw3aO3iXbKF8gFDEjz8qxK7wozJXLrtt9PKg0K3ztYP/mET613c5hwlz5mtuP7wB/5hWW3MPHX8Pyru7hmtmGlTAMHTQ6g6+I1oNAxtjh9yWLZGPVH/AOkyPYRShxPDKjMqPnXo0RM+XQ9Kp4XDFpIBKqO8dYHTUjbUipmX0oOLYrcvhQwPDEA6Xbs+ub+UfSsLmtc+FmPB4ddtoQLgvNpOsOqwfsw/wmgajxZSzAmQDDAa5T5+REH3odjeFHENltdnbsA95g/eJ9OmtQYrhIw1pnUZrjETqfHwP2oYzIO/E+GpAB8wPf6UB/ifDchtZDnCLDktLHpMH5gPtWecTQ3WYkxAgk7CNB7fypz4cBmzKwuHdmOh10Pp5elD+J8rM15ApzWrzgMQNo1M+HdB+nnQd372LFxVXEQQq5u4D38vegwOtepnxHCLbOWGZSd9Z+xk16gIWOSsKts2+zYoVKkNcuNoRB+ZjX5t4pw04e/dsvvadkPnlJE+4196/Vy1+e/inggeMXFXu9obclhAzMqgsPFZ6+M0CU9ejXx9K1LBckYA2mtOc12NbmaMpOm20AxofGsxxlprN17ZIJRipPoYoPmQnfQeFMfLnLV27h7+JVR2dr5mZgsQM0CdzqPtTN8OeRsNibS38SxOYsFtHuqQNM07nX02pu5txmD4bgLlpVtrmQhLW+YnqR111k+FBg2PxOY+XQVVt70W5d4OMQ5LGLdsBnPj0CjzMH0ANNuHOFsgFLVsN4wXMnpLTH2oAXKWRb/6wOw7Nu7bYKxOndLH5QdZO9Sc1YRTcTssL2RJ1C3Wuk9RIbr6VPjOPu2lvKkjV4AMesaDxiqlq8EVnEkxudz6n8qDYPhvwpkwM3BHaXHYbE5YVdx4lT9jRy0kdwDKoPdUSYG/UnqTVnhWE7PC2V8LFv6i2oP3/Gq9xSAXkT4UEPEFthGW6VyftZoj0NLPAMBg3dhbYd7MupVc6tObKmmZT1b+6BsKr8fwj4wlCO4NzPnJEDqYA9KQuecG1lbakP1Cs0jugA9SdfMQDO1BHwvhdq/xe3hnX9V2xtQGmVWQO+N80bjx0oz8VuEWcLcw9vDwLa2rgC5sxBNzMZJ11Lfag/JnB3XE4bEsy2lS8n9p3Z1XbaZzaVoPxOwFu7g9Mva2748JAYEQT4HQ+1BiLNvRvC8tOUbLdwxMj/1FsdD+8R40CuaEjwMV3bfz+9Bqnwy5eFg4n9KezkZVWBetuGBzSCyMY+21TY7gPB7b5Et37lwxC27lwDXQHO2gB8ZNBfhxcC2sSZ3a2J/zfenzh4sdkTeZM0gCRrB11gTE0EXLXw/sWhmZWXNrk7RyPLOdA5ExsB5daLXeTMMGBTD2R55FJ+4q3wvIEDWljMJIIMjy11iiAuxvvQLPM/Dw2BuAKRFt4CqBspMhQFnYb9QazQ8urfwyPh0fNbDHEXbjKqGQGVUEzmI0ygTPqK0LnrntcGMlshr5U5Y2SRo7CdxuB1IHSst4HxR7LZ0aG6HffT8CaAOG1rQfg9jSMRiLekPaDe6OF/BzS8vLKPqjlPEMM0eh/I/WmD4ccMuWMa2de61lwGGqmGRtxsYB0oND4owZGUMFbWJGh/l6ik7D8CuWjdzfKTmKzInqQTqOhj70w4xjmgbbny8PWhmLwwuMtpTMd94mABqJnTUxsdpoI+H4xQCLZnXV9D7Kux667DpO9FeBYvKX7RoUgEA6kEnQknafEnWsbwPH7lkt2Z0k5cwmP6Fa1ySJwocyWYguxM5jlBB9s0UDD2+k7/f8K9VS9hFmR3fNZH/LFeoHRRWYfGniVhuywrKpuf2jXIEogkZQfFz02gelaaiN+99q/PfxIuseJ4vMZIbKNP2Qi5ftQR4Hh9trSlnuDMsGH6HQdKEc2cPyvmnMcok9TAgk+Z/KqNnEMGkEwOnSp8fjDcmfDx8qA9yfzUwC2SActsqn+YmfXvb+VA+YsQ2LxpCEvmKonoAB9NzQgWCB1ps5U4QLSfpb76i0vsQWP3AHqfCgr8SwwwtsomkxJ6ude8eg30UbA9TJqoxItg9TrXPH+JC5cKhSBMCTJ/2r7jGGi+ECgr5zoOhO/j6+Vd5S5Cr1IUeZYx+JqFifl6nePCmXkjh4uY/CW9/1yu3okuf+Wg/RbYcBIJgARPhA3rHeNfFHDhSF7ZTMBco1EaN8wgdIOs9KZPib8STgh2Fgg3issx1yTtA6tGuu2lYDcJuMzMSzEkknxPUnxmgY73xGvgk2u55kz9RH51WwdzF8UxC2hN1mO0SqjQFj4AeNBhgz5AetaJ8DMRaTGX8zhXNoLbUmM8uCwE7kQNPOgeOLkYS5bt3nW6rjvEoqxEAMo8AemsaV8xtzKoCXDdj+0LKhABJyAjLuII9ql5xZL8JEvbYmfDSMs+sfSlbC4wLdKyRmE3JMCF6mdoNAbw9xJ71qzP8A8Nv/ALd6J2sBbfU2rM//ABW/+2h9vDAfXoaIW2FtczuFXQSxCiTsJMUAXnHipwdhTaCobjgSqKIABZjAETApC4ZzM631vk91WEg7EHQrPoSKm5/4+t3EgKxa3bXIP3c0nMw8th7eFLmJx65cqrr+8fDy8KDfRd7FXuteFxNcrZkIK9IKKB9ddaU+Z+f7dm3+qlrzDSdkB/aI8fAenTfJsJi7lt5RyANY6T6HSfOrFps5licx1k6z9etB8uM91y7kszGSTqST51cw+HI1YEAeJG+w0q5g0AtsOyNx4LgrmLKq/McgkZY3YgRO/Sgj4hrzgbAHQD8/E+dAxWsZlG8a+lSYnmBrYGRiG3BGhAoLiLneVAesk+mpqF2zNMSB9BQa78POYExtpluoDetQGOozq2zQDE6QfbxpkOBtWw8WlGec2ra6RvmnYmsl+G3EOzx9uPlug22HqJQ/5lA/3rXOIOcpjwoEHnTl7CWcGz2sPbRs6KpGZiJYTBZiNqJ8kWuzwNodWDOf8Tf9sfSh/PbP+gKras99IjXYOR0EbbUaw2HCWVQEgBQsj+6ANPp96AmlmetfKq27rQB9/T869QaClYL8aLSJxIlTBe1bZ/I6r91VTWx8qcYOIw6m4Mt62TavL+7cTut7H5h5MKxnm3jTrzBeu27AxJtNk7IqXDBbQRpUAnQkmYoEpSqpJOvhUOGljH70D61e43hnuXmuJg3w6tr2YW4QumsFhMHeOlR8JvPbuJltE3A0g96YjXux96Bh4jwy1aRO1MKd41ZtJIA6evnQriHMz3QLdq2EtroAN4GgE+lGsbj7N+5N2xcDxADkgaeEaD/WgfEuIMgKotu307up+tAMwthjdXNEzJE6+O3rV7GHvelD8ABrcuagaBZIzN4SNco6+1XuHXmuXUBXRm3ign4RwsuZ2FH+XOPWsHdvYhQCbNspa/vXbndzH+6q5jHmKqcbxYsWcimGYRpqY6x+HvSzZlgB+yNfUncmg7x+MuYi61y4xZnYlifE6mphZCDeB101Jrk3QnTXoKoYjEk77/h6UH3GYouYGg8P5+NQyRESDuCNPeau4TC5RmadROgBj71XxO+5PqaDR/hzhrmKw10FmPZXRmdmgBHRtmOhKsoJG8XJodztxu1ZtvhrL9rduQL1wfKqghsgP7TMQJO0COppa4TzTew1u7bQk2ryQyGcubo8eIiPMCgjuSSSZJ3NAQxmPa6wcEglQGgkd4CCdPGJ9zXH6VAI7RmHXePoTp9KpK0GumuT1P40E9jvNB106mpLuHK67jy6VUTfwo9wLgr4p+ztQSq5zmYIAAQCZJ2EgmAfGNKAYzRp9amsZv2fqfyB3qoLmvT8R/rUxxDHc0Dv8NubE4feu3L2dke3lIUKxLBgQTmI0jMND12oVxrH4AO74NMQuZpCXMgVRBzAEFj80R4CRrQAvoNq4N2elBKL83JPUH+pq/dYMoWQusgzA9I/PyoSG7wq8LyTDTH4esUFzB2mtMt0OFZCGVgQdQZGgp05h+Iea2v6NeJYoS6tbHdIjSSIO5Gk/LSglm3lLhwYGgH5iqdm0AX/AIWI9hQaHibxu4XhXbEZrl7tGJhQQoY+moIHvTIyyDO8ikvnxRbt8OsnQLYJPgDlRRP0OtX+B8Qulcm5AMAmdNNm8KBjWy28E+9eoO3MZTR7Lj+GG+8g16gdrn/0uPFyGFrGZbbCNBeUHI510zIMvmVWkD4cXmbjuOuldR28jeJvKIp5wvPNi4PmI/iUiosRg7T3O1tXMlwjVl0JnWgZX4uR/wCXdI8QoP8A1TWZ/EXnoduttLTfq5BdiFaWAJAEEgadYmPCh2J+JuLt3hbVswJgZgCTrHhoaF3rG7MuZjLXG3zMdWJYmaARjuabTBg1tix2BYRPQzr9qUbtyTJ1NXuI4hmYkwQTpoBHltV7gPJeJxV9LSWjLqtzXQC2x0dj+ypGonfSJkUBDgNkBEVrQOYSjRmknWNqv47D9mpu6lh8qqp39ANK2vlPk6zw+2oXvuN7jdNdQo/ZX7+NYHjOOEXHIG7MfqSfzoF/Gdo7FnDAnxBGn0rwDKvyn1jT60cXjmdhJIProalHFhqG6iI6fyoFa65P5zUvDsGLjd4gAa+seFHXxoIAnu7aaR7R4CIjrVO5dUuCwGirBAAgenvQd42FAgaen9a0EvvJq5cxZKxNVcPHaLO2YT6A7UDq/DMwfABXZ0CFhbQvDJbXNcgDozMPRqRsVhmtsUcFWB1BBH2IBpt4eMXisc93CZxcZ3lkOUAFRMtsBAo3ifhZjb7Z8ReTNEEs5do8JjWgzKvVqdz4M57SLYuK1xWPbPOkESqqu0+/WuMZ8HjaA71wE6fKrSd+hEUCFY4BcOGbFNAtK4QSdXYnUDyHUn/a/h+GXzhnvpYzWFcK1zQgFoAXWCdwCQIGYTuKs8axD4fDNgHUhrd/MT4zrt6MDUOH45cWz2AduyLZzbnTNA1I8dvoKCG3gGI7y2/SPzopwfh727eJNvDLiFayVcuhYWpMi4HA7pEbmNt9KGtdDH52U+W30olw/j2Kwtm/as3l7O+Mr5gJ2K6E7HKSPQ+VAsPZymGEHzr7lHhUwRtswI8GIYVHcB8APQ6UER0MkdaJ4ZUIlbZuHrJgD1NUsLgbl1sqj1JMAepo9Y5eCj9Z32ju9FEdPP3oKl6/cUiEtgbgIQZHpMmjfJvBlxt5xmyBbZJETuyrG40138qotjQFyMCDHdzAET67e8CueCcSKX7dxGKPmCuFJBZZEg+O39RQM3xIug4+2vRMOo+rE/yr3KWJyXratGXNA8pIEelB+ZOLfpOPe4AQMqLB6QP96s4fMRKj5SNfMnu6eZFBqmM4SpB0HvX2rVm+blhXZSrMqllOhDaSpB2IMj2r1Bji8ncZP/k3/wDMo/6qCY67irN1rV57qXEMMpY6H6xsfvWm4n48KJ7PDnyLMB+ArMOYOPNjMZcxDKFNwjQbCFC7+OlAW5M4ehd7lwFnOYWiG+UqRnZl6khwFnrmPSiPMB7O0wt6FiFHgJ1PvAifOouR7Ay32/vx7bn8q65juiVHkW8N9PyNAj4m0wPe3/Gv0f8ADngyYDhtpnCo1xFu3nOmrxlBPQKpUR0186wLAcKbFXxbVwGYhVn+8Qo28zX6J7DifYlGtYN3gAEXrioRABlDaJ6bBqBd+KXPF3DWCLVsAXGNsO5gnunMyJ+0oEd6QJYb1hlw1o3Nvw54xir3aXglwD5Vt3VCoPBVaIGg8SetALnwo4n/APbH/wDZb/7qBTIBrlrpjXUU04v4WcQt2rl25YCJbUu03UmFEmFDGdKUHWg7FwjUE/SvjYiTPpTZYsleCsdg9w+8uF/6aTIoO3em7lPkHEYi2uIS1mQsQuoHymCdfP8AClF7hyKsmAWMdATAJ9SFH0FPnKfOOJw2GRLd4BBmIUhTEuSd9fOg0LguCxNhSOxZc0ExB1iOnlV3s7zghrTgeYpRX4k4uIL2z55B+IIqvc59xp2ceyf70DTf4gMCNc6m4GYLmyT2Ylt9Jgj6Ug8c+M1+6CtkNbU9Sy5vWQkj2NDON8dvYgsb1xnyWny6gBcwIOgjeB9KVrODzIWDLoYy5oYz1C9QKC+vHLjMxyoCwOZsuZzOk53LNPnNHOLcXt37GGtiylrsLeQsu7kxLEx4gnWdWbWlvA2JdVJCgsoLHXKCYLRvoJPtTpx/4d3LV5v0Z+2swpS47KpaVkxrB16igXVuIP8AajV3m1mwAwPZ2uzz58/7XzZojaZMZt40obiOWcUgl7N2PEKWH1WRWs8u/BzCrbtviO1e4UUuhbIoYiSsKA2kx83Sgx7DcIF4kLAgS2h0EwPLfTWKL4blyzbEuS589B9B+ZNfoLC8GsWrRtJatrbIgoFABB0M+Pqda/PfOeGbC4y7YklUbua/ssAy++Uj6UFi/wAQRVIgBPAR9hQ98Y2XNbJ/ryoO94kampcJhZR7hJyrAEaSdz7Afcig+38bmEMNR1/0qXhFoPcnQQJkmAOkknQDWocbdsZF7Htc894vlAiP2VBJ36k9PpWbMdNTGv8ArQE8MJvNDBttRMexIB8tqZeBYfPibK+NxfsZJpZ4Fb7zeOWnDle/at4pHvOFVVYz4nLAFBpmFuZku+V26P8A+pP518qHhKLlulGV0e6XQqQdCqSDGgOYEx5ivUAbAfCTCpumf+Iz9qUPiLyX2WMwy4e0JvoVVEG7qfD0YfSmTD86YjFsRZxWBsRsB2l5j6yoA+lMRxC4O3au3MuLxpX5/kVFfcjMSEWPAS1Bzyb8M0w9kfpHfdiWZQYAJ6SNTGg3r7zt8PMNcwt17VvLdS2WUqx1yjNlMkgyBHvQTjvP+KVCVe0smAApJ22E7nrRvgGJxd7g9x7ga9fvi6LYGVdGGRAJgAbnXxNBlvw94Q3/AIjhSSv9qpgBjoO9vEdK/SRIArI+QeA4bC3Vu4zE2bWItmFtHEW9O6QS3ePjoJERr4U+YvnrAJq2ItkDqs3B9UDCgu47jtm0CWbQakxoB1MnQDzpRxHxdwxuC1YtXb7Ex3YA+up+1TYz4x8MEqLjODvFpojwggTSkvPXCMOrNh7N24xPdthOzEnXW4TOWemvpQOnxWxwtcKvwdboW0vnnbX/AIA1fmm9ZK7zT/zBzpieItF9VRLZJS0o0U7EkkyzRIk+JgClbiZ0iB9PvM0BXHYkf+C2VH/uQf8AM7fypKoxicWf0VbZ27QMP8rDfaNqFlaCIiuhX0DWu2WgucFSboGs6Eeq6/lX6ea8pEnqPCvzJgOH3syuq5Y1DHu/jv7CtH4h8SbpQIiqhCgFvm1jUgbD70FP4sXO0xMJGlhVbb9q4dfpSFasgHKVgE9CZ8pO1FcfxVrrFrjFmO5P8v8ASqRvAGeg/qaCPJDAAnUgQQOum9aXduWyJv52ygKFGgAGnvtSJw64gvWmaMiupY76Agk+elafhOb8EVDZ9fO24/6YoKWF/RwCwa6ANSNfpmXanPC41rScPsAENfIdyTMKqG8418dEHgJ8KzzjvEsLdUk4gAtOVbdsP9TuD7impOLocVhbzytuxh2Sfml2QLAVJ0iQJ60B7jvMa2rBbtUtl75tqz7dxofQkT8j9etZjz/+j4i9abtsMjOwFy5bDQVYwbjiW+SOh2MeFNqu1xLBuulnIpAVu+HZzmdiSAsz0E7nxq5ib9xEI7G1k6uCCsdSyypH4DxoMO4jctQEtKSAQWuMIZmiDlA0W31CmT4npRK1eP6Dk0gNp46q01V43h1W7cysjQx1T5fHSCRGsaEjTep7aDsD4Svlsv8ArQA7rAwMoBG5BOv1MD2FThTIA69K4Ya0Ys4QC2r9XJUe25oOeEaXG/gE/WpuJMSyjyk6ew19jVJEbNA3On3/AK+tX+LY4sqqIhbjAeiKiD8z6saB3+Ed7u4pPB0b6hh+Qr1QfCWyc9950KqvuDmmfc16giwnFbUloysfLx3kjepsRilKsVYGRt+eWkp8eV0qhfvZmIJ02/KgNY3i1kCHF1m2zRHsC2w9K9wbjDNeU27l4dkDkDOSFB7vdEwNCRt1pYF49SYFG+VxL3Tp8g2/iFAwjDr/AO3ZnfW0p+5Fd3OLXrS6MFA/dVR+VUsRjY0E9OlDOKY5mUKI8T+VBSxuM7R2LyST6fQDT7VQcjw+uv4V3d95G9VXNBK+MP8ArJPlXNy6T1J9ait2yxgbk1cv8LKAhmAI6SD+FBWvHuD+ulVqnubQD1qEig6uKAdCNPCfDXemjhuAt2UDOJukTqJy+Q6T4ml5sE1tkzrlnKwB8DsaJ4jEEsdfH8aCxjuIzO/1oXdv1yddt/A/lVa4CDqIoJWY/wC/8+lcm77fhURc18a540E1nEZfTqPzFMHDeF3nQlmKK2sDeI+00K5dw6veltVQZoPUyAB959qZ8VxARAI+v+tBTbgdq3qNx1mfwopgeZ7VpSMjK371q4bYJ/vWjNonzAHp1pfxOMIMNI9DrFVLjTJbv+B2I9TuaBiX4j35IuW7TA7wMsj+8BKt9K+cQ5pR7RWyl20XBW4gfuQRGijxnwAildTGoP1qRMX5A0HNwmPw2/GmduHgKgQATB720iCfGlsyw2Cjx3putrnSVJIQSY33AoFfF8MZT3gIncGevXwOvWKsXMTARdO7P3JNWsTjc85hsDl8vfqfPy6V3hsKLuVezDsdIAMk+25oIcFaeXvKFyoGBJIEZhoddTqdh4dN6o4u8Wy66ifCNY6DyH1otxXANYz2mARgUlRBiRmj11E0JNokigevhficrFSdGbUaa9zfx6V6rvwu4UGt3buucOEHhGUHfeda9QIF233hFCGMH3/OjBeGHrQh160HN0a0ycIIFolQFkD66iZ36UtTWi8U4fbt8N4e6IFa5ZJuEftEMBJ89T9aBWx1wkerD8CfyqviFMennVnF/Kn8f5Gob57tBSfEGNAPfU17B4MNqQTrXdy2MpPX+dP/AMPuQrGLw4uXGug5mEKygaHzUn70GcY62FYQIEV94heZ2BZiYRV9goAFaX8WOSMNgsHaeyrZzeClmctoUYxG24HSlTkvgFvGYwWbpcIbRPdIB0VepBoPcP8Ahti7gVmt5EZQwMhiQRIhQd48YirPHeBrhkZFTIchJnUnfc/y0rX8JwhVAQNcyooUd7oogSahxvJGFxA76EQI7rESDrr40GD8fslTZ0Imyh1Mzv8AT0qrebr5n8adfirwW1h7uHS0uVezOkk7PHXyNJmIoIbuhmpFvhh3hMeetckSNardaDi7HSoppiThCPw58QS2e3eFsAERlKg66TM+dL+WgIcLu5QY/aKj8TUl+7LH1P41Bg3jLtq/5Cpf2m9T+NB8S6djBHgf59KlBSJWVbwmR/OowK6uJGvmPvP8qCB75joParGGZZGsetVGHer1oUDdjcHbhcpXs2EyWW4e6NdF0WfPWJ0qPgmNy2rswJ0Ph41VwizZtT1zD7mqSmO6Nj/t+VBN24ZzG3U/1tWn8pPZW0HtoBcaQzxJ0MQPL0rKsKO/T9yVcJtqpOgY/eD+dAB5rvZsTeaZ/Wt/whV/Kg9uS2tEONn9Y38dw/8AGaH2m19NaBm5cxuNCPawlot3szOBtoBGY6D8a9R/4eYsrh7sRrdGnT5BXq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data:image/jpeg;base64,/9j/4AAQSkZJRgABAQAAAQABAAD/2wCEAAkGBhQSERUUExQWFRUWFxwaFxgYFx0YHxwcGxofGhwZHhcaHCYeHBwkHRwcHy8gIygpLCwsFx8xNTAqNSYrLCkBCQoKBQUFDQUFDSkYEhgpKSkpKSkpKSkpKSkpKSkpKSkpKSkpKSkpKSkpKSkpKSkpKSkpKSkpKSkpKSkpKSkpKf/AABEIAMwA9wMBIgACEQEDEQH/xAAcAAACAwEBAQEAAAAAAAAAAAAFBgMEBwIAAQj/xABGEAACAQIEAwYEAgcGBAUFAAABAhEAAwQSITEFBkETIlFhcYEHMpGhscEUI0JSctHwM2KCkuHxorLC0hVDRFNzJFRjk6P/xAAUAQEAAAAAAAAAAAAAAAAAAAAA/8QAFBEBAAAAAAAAAAAAAAAAAAAAAP/aAAwDAQACEQMRAD8A2Ja7mogakFB9r7XyqXEeKJa0ZlBI/aIH40Fu5eC7kCq1ziiAEzoOu1IXMHxJwdmZu9q/7tvvf8Xyis05g+IV/GSk9jZn5V3P8TdfTag/RXDset62txPlbUeYmJ9DU9Kvw74uLmBtBgUKDKJESo2P009qaqCDGYxLSF7jqiDdmMAe9Zlzb8QL6ZbuFuqbTlsmmhCmOo1PX0Ipt5/5SGPwwt9t2JRsysflJiIYSNPPpSdxTlC22GsWL+OsoLCQACvzR1k7R5Cgq8M+OzLpiLAbzRsv21FOHAvivgcSQuc2WOwujKP84OX6xWKcZ5YCPls3Uv6H+z7/APy7VRbli+r21e26C66orMuksQPbfY0H6qR5EgyDsRXdCeXOXreCsCxaLlQSZdsxJO/kBpsNKK0H2vV8rm48CaDua8ahmdZ0qtc4tZUwbqZtgoYEk+QmaC9VfiDkWrhG4RiPXKYoVisQ1wOApQkRbOrmRPeIXRRtpmmPCg/GeYMTh0LtewZ8UdGtk+QK3XPuVoIuSbWawty6Ia4xyjX6x5xTNxHH3LVl2UKzKpKqxgEgaAt09a5tWlW2hCwMoIHhI/1iurpV1IJ7pBBHqIoM64j8W8chKjABGBgyXYA+wH1mgl/mXi+N7pufo6N+6MmnqJc/WtWxfCEaZUGd9BQ7/wAIWdBAmgGfDPk6zatm+83LxYw7SIAlTlAOk6mTJMitAmg/KmANqxlJzHO2vvP50YoPterO+euf7+HxDYewoUqqk3CuYyRmgA90aEbg0v8ABfiJjEvIbzm5bLAOrKNiYJBAEEDXw0ig2OvV6vTQCuY+Y7OCtC5fLBSwUZFLGTr7aA716r+Kw63FKsoYHowBH0NeoO0NSCoENSF+g1JoJKo8b4ct+xdtsF79tllhtmET5UqcU+IzWRiGbDtksqCp/eLPkWfAEyRudKXOI/EI4u/g0y5LJvBrgBnMVEqD/dzQY8hQJw+HjIRmaHkysSBGupnY11b5aOGIdrIvx0BgD2p45kxBLkr4a9PtS5d5gU93ugjxMfjQaRyLdXEYfM65XViptzosfL66f1pTbSTyLzRheyTDhgt6YYZSAzEz3W2NOZeg+sAaQ+c+WbWIxNt7tsyBGZRoQCSMx20HTzp7zVS4vbJtkhM7L3lWYkxtPnQLfDeDWsOItoq+Ompq9g7Sm4FA0zTrG8yYpWwN7E4m7lyFBPeJ0C+Pr6VW5i48y4lLWHb+wYFn6tc2j+ETEdST4UGrivs0I4Xx5biLnhHjUdJ8j/OigegkmuXUEQdQa+Zq+zQIfO3CsULqNZzXrbQotliFtnxKqRnB8zpQXgXKCszviLRDKe7oqiR1EGfqa0njOICW85KiCBLNlAnTes5x/PFiwQLjK+UzFts5Ouo1O9Bc5j5QfFuLouXFtNbzZLl59G/gmAp9aI8tcl27dte0t2yQZDAec9d6Y3x1m5bRxla2ygqdxBgjyrsYoNsRB2jWfSgs3QLgImDSvzNcexaZw8POVFAE6jVtT0Gv0o0MTHeHTX260lcc4gt249yJk6AnoAACfKANBQDcL8RsXZb9bF+31DAA+zqBB9QafuFcUtYy0LtgyJhlPzI3gw/qRtWW4ziNvUFAQfDSf68675V42MFiRcQnsnGW4u5iDGnUqYIPhmoNrtWgoAGwqPF4tLSF7jqiLuzGAPeouE8SXEWLV5PluIGA8JGo9QZHtVugxPmTjYxmMuNhFN1DAzxlXRQpMnWJB9q5HJuKuW8ytbk+Hej3mK0/j3CbIZb7p8qlTlXcGdwN9zUXA8PbNr9QuROhI/AeNBR5Du8SfXGG0LKLkUBe+5EAMSDoPXU+HWnKq2FVUXKPEn660NxnFbjOyWxkVdDdYbnqETrH7x0nYNQFMTjEtiXYD1/rWvtA8NZS2Wc5nuNEuxLGPAHZR5KAK9QGLZrJefeexau57RZrsFAhPcSCe8wHzMylTl+vhWkc0cRNjBYi6vzJaYj12B9pn2r824BjfW9aJl3/AFiE7l1mRP8AeUn3AoNH5dwZxeFFq9cPa32XF3XYT+rRwqqegGVSQu1Cuc8Bca62LshFWytpmVAAAtz+zcQIbN1jaK7u8ZRcXYwgb9WwCXTOn9mbdtT5Lq583rnirXcJgcRYvkEGxhrVrUHMyuXbL1KqDv00FAM43xK4LBYkgsBlboQeo1OUxQPGqn6TbBIuDu5+/lBLaxn1y6Rr0qvjuJs1lLUaBswPXUQB6CT9apoPr/WvpQXr79jdcrEqxylHLAa6RcETHjWufBnme7iO3tXrjXCuVlLNmOujDXWNqxLENsBWhfAu0DxFyZGWwx082Qa/Wg2vivHbWHHfbvdFG/8ApSs/MzXmAZsst3VXQKFMyTux08h5VmN3mhr2Iu3GJ71xmHpJy6eSwKaeD4rNnbqLenvH8zQXOUuc7l5+I3WbMi5ezB8ZZAYHQkT7UvYV2VzcKgWrOZixaWuMBvH7KiZE7nWhnJlnIXaW/W3FtKqgsSZJJyjeJn2NMfOHD1s2CLVhrIuEl2vXl7w0JlASR0jXyigG8Q5nuklUbIqxmIManpIo/wAkc7Xbd1bd989lzlzH9knQEz0nT38qzhLpKu5k5rgAHjGp/Kp1v9/Lc6iJ/dkf19KD9LUnc7c+NhLgs2VVrhXMxaSFnYQNyRrv4Vd5C48cXgrbuZuJNu5/Emk+4hvesZ43x04jG4lyRHaHL/Dsv2AoCOM5qxF66jXLzaNIgAhZ0JVNiQJgUM4jwGxae4tq+92xKkArlYkDSZGkEkaCrPKl8fpSsL6WGRWZXcBhmAMCDpJ2E0ujGEu2b9rX3FB+hOD2Raw1lF2W0g0/hFDOIcSFrM4tnJM5k2zdMyfsmdM22vnXXLHEBdwVhgZPZhTr1XQ/hVu4dSV0bagocc40Gwme2Y7XKvho2pPkYpJ5g4othACdSNupPWPLp7VLfxRtqlkmcl64NdzHyn6NNJOExBxF/tHJK2wWM6/taD3JoCl26NJWGgE6yR5etVrWJhokAN18D0Psaie6SWJ6mqd6/rP9fag3H4S8SFzAm3PetXGDDwDHMPacw9qdqxX4OcUy450J7t+0f89uD9SoatG575iODwwZD33cIuxjqzQd4Aj1YUB7FWgylW2NV0UDQaAbAdIobwDCPbsKbrFr1zv3Cxk5m2X0UafWruIuZV86ATxfi+SY1YEwPPKYH1iqmEx7OYJB1+06E+sVQck4osdQLZYDzEj8hVfl1oAk63LhBJ8lA/lQNAY718qQADSvUAT4uYrJwq9/fZE+rAn7CvzxavFGDKYIMity+OuIjAW1/evAn/Cp/Misk5J4KuLx+HsMQEZ5bzVQXK+pCx70HuXeIZsfbuMVE3M3eEjrp77D1FfOP4kXFwzAQf0ZVPqjuh+wFGPipyp+g44tbEWr03LcCAuveQRtlO3kRSeMQTAJJC7DwkyaCzYtTtGiloYxt4eflUQuRrU+Dt23cC45trB7wXNBgkaT1MCqVxCOtB2ryfPx0iPStA+DWIyYnEwP/SXGn+Eqaz/DpI1kDqYpy+HF4o+Nuj5LeAvffKB96BY4bj3t3EZPmDKQSJEjbQ6HWtP4jiXtoSRrcDN0GYtu3gBIP3rLcBbm9aHi6+/eA/KmXi2JY3XUFoYEBSfHY6/Lr+NBc5WxbDvKQBbHZqY2ZiGuXJOgltJ8Fqjz7iWW+1p74vFf2luFl11geYJ+tScU5SuWLyYMOLr6Ei2SVzMokHzG0+h60w8J+CLMZxV9UWfltd4n/GwgfQ0CVgrk2rYmIJJ19B99alu4gQ2ZiI12mfAVrCfCbBBMqm6P7weTrr+7FInNXIt7Cd+2e0tLqSdwNiGXw8xp4xQNvwUxsYXFltluBjP8Gp+iisjw94NdfpmE/emDlzmL9Hw2PsGR21oC317waN/4GP0qL4ccoHiGIur2nZi3bmcubdgoESPP6UEvLbKWvH9HN8LZYnX+z/8Ay6fun8aXsXdAuCOvn4/hWncU5Bw/DhN3H30e6rKot2tHUCSjAEypJA1I6Vk2IvFySABGpI8qDWfhTjicPdWZy3QfTMvh7Gnq8xCEqCzHZftP0rFfh7xo2cTk3W8MpHmO8p/Ee9aumNSMzH1PgNtPMnrQJfOitaxSzAbs85Uawfl+sJNJXCYi4JgmBHlJP5j6Vo3PnCVOFbE5810FV0XKArfs666HXXXU1l2EfKx9PHzoCl4wsjaqV2YNTY64QQvXr9KqYi5pQE+XuKnD3bd1SJtOrj23HuJHvWoXsevFOLWwpzYfDjONNGAgyf4nyiPBaxiy+tbN8IcFlwly+fmuOEHWFtgae5Y/ag0Ma60tczccRHCSZAk0wXL4Apau/oiKzsReuHcnqTsNjA/CgGW8cC99htkRfcqW/Ol3iHFTYtYdxqQxbXxzD8xV/BXSwuTbNstdPcJnKFQgCdPD7+lAuZz3LSnZUUn3Mn8ftQaRhHfLaR7zONp0UkhSSSVA3OsCNutfKj4lg72bPbh+93UnKdiN/TWvUAL464YnBWn6Jeg/4lP8qzX4WoDxbCTp3yfcI0Ctr+J3Dje4ViQN1QXB/gIY/YGvzhhcQ1t1uISrIwZSOhBkH60Gs/HzHKzYa0PmQMx/xZYH/DPvWRUZ5n5gfGXu2ubsATGgnrA8JoOU86D7bZZEyRIkDSR1E+lR3G1MbdJqQWvMVPgcBnuKBr1M6bUFkYbLbGgmNZP5bUZ5aYpgOJ3QIm3Zsjw/W3RmH+VaFccLIcrDL9PxGlWeG8xonC8ThCDnu3rVxT0hd/cQP81AO4GJxNr+MH6a1bxzHtxGs6aazIqPli3OJWZAhtdv2SP63qbjNkW8QsZgAZk7nbaVXrQatyXyu2Fa5cfIzkKlsrOUIVV2IJEkkmCeuQ+NORZoA6n8vv8ATxoPy2ezs27WYXGtkyVaRLMTlzeADCfACi9viYcSAN4kEMNDESNN6C4oOWqmNwYZWXTVSADtJEa+Vc/pRM6iOp8POaD4zmzDhuzzMzGdVUkCBJJMQABrJ8KDCuJ92/cWMmpBWTodivjofwqrwXGXLbs9tnUkQSrFd9Y0PlPtV7my/bbG33tElHcusgg94ZtiJ3J9or4bNtMHhyo/W3HvM7dcqlEVZ8JDH3oOsPzG6vca6oxGa2yDtiz5c0d5STowjQiq/DcG99+ztQzESFJAnbQTu07AUPvXJmiXJ/FVw2Lt33BZbbSQN9QVkekz7UGh3fh0/DMOMcG7a/a7z2xoqg6FlI1YrOs6ESY0obhfiPab5g6/SPqKebHOS4q8bdohrAw3aO3iXbKF8gFDEjz8qxK7wozJXLrtt9PKg0K3ztYP/mET613c5hwlz5mtuP7wB/5hWW3MPHX8Pyru7hmtmGlTAMHTQ6g6+I1oNAxtjh9yWLZGPVH/AOkyPYRShxPDKjMqPnXo0RM+XQ9Kp4XDFpIBKqO8dYHTUjbUipmX0oOLYrcvhQwPDEA6Xbs+ub+UfSsLmtc+FmPB4ddtoQLgvNpOsOqwfsw/wmgajxZSzAmQDDAa5T5+REH3odjeFHENltdnbsA95g/eJ9OmtQYrhIw1pnUZrjETqfHwP2oYzIO/E+GpAB8wPf6UB/ifDchtZDnCLDktLHpMH5gPtWecTQ3WYkxAgk7CNB7fypz4cBmzKwuHdmOh10Pp5elD+J8rM15ApzWrzgMQNo1M+HdB+nnQd372LFxVXEQQq5u4D38vegwOtepnxHCLbOWGZSd9Z+xk16gIWOSsKts2+zYoVKkNcuNoRB+ZjX5t4pw04e/dsvvadkPnlJE+4196/Vy1+e/inggeMXFXu9obclhAzMqgsPFZ6+M0CU9ejXx9K1LBckYA2mtOc12NbmaMpOm20AxofGsxxlprN17ZIJRipPoYoPmQnfQeFMfLnLV27h7+JVR2dr5mZgsQM0CdzqPtTN8OeRsNibS38SxOYsFtHuqQNM07nX02pu5txmD4bgLlpVtrmQhLW+YnqR111k+FBg2PxOY+XQVVt70W5d4OMQ5LGLdsBnPj0CjzMH0ANNuHOFsgFLVsN4wXMnpLTH2oAXKWRb/6wOw7Nu7bYKxOndLH5QdZO9Sc1YRTcTssL2RJ1C3Wuk9RIbr6VPjOPu2lvKkjV4AMesaDxiqlq8EVnEkxudz6n8qDYPhvwpkwM3BHaXHYbE5YVdx4lT9jRy0kdwDKoPdUSYG/UnqTVnhWE7PC2V8LFv6i2oP3/Gq9xSAXkT4UEPEFthGW6VyftZoj0NLPAMBg3dhbYd7MupVc6tObKmmZT1b+6BsKr8fwj4wlCO4NzPnJEDqYA9KQuecG1lbakP1Cs0jugA9SdfMQDO1BHwvhdq/xe3hnX9V2xtQGmVWQO+N80bjx0oz8VuEWcLcw9vDwLa2rgC5sxBNzMZJ11Lfag/JnB3XE4bEsy2lS8n9p3Z1XbaZzaVoPxOwFu7g9Mva2748JAYEQT4HQ+1BiLNvRvC8tOUbLdwxMj/1FsdD+8R40CuaEjwMV3bfz+9Bqnwy5eFg4n9KezkZVWBetuGBzSCyMY+21TY7gPB7b5Et37lwxC27lwDXQHO2gB8ZNBfhxcC2sSZ3a2J/zfenzh4sdkTeZM0gCRrB11gTE0EXLXw/sWhmZWXNrk7RyPLOdA5ExsB5daLXeTMMGBTD2R55FJ+4q3wvIEDWljMJIIMjy11iiAuxvvQLPM/Dw2BuAKRFt4CqBspMhQFnYb9QazQ8urfwyPh0fNbDHEXbjKqGQGVUEzmI0ygTPqK0LnrntcGMlshr5U5Y2SRo7CdxuB1IHSst4HxR7LZ0aG6HffT8CaAOG1rQfg9jSMRiLekPaDe6OF/BzS8vLKPqjlPEMM0eh/I/WmD4ccMuWMa2de61lwGGqmGRtxsYB0oND4owZGUMFbWJGh/l6ik7D8CuWjdzfKTmKzInqQTqOhj70w4xjmgbbny8PWhmLwwuMtpTMd94mABqJnTUxsdpoI+H4xQCLZnXV9D7Kux667DpO9FeBYvKX7RoUgEA6kEnQknafEnWsbwPH7lkt2Z0k5cwmP6Fa1ySJwocyWYguxM5jlBB9s0UDD2+k7/f8K9VS9hFmR3fNZH/LFeoHRRWYfGniVhuywrKpuf2jXIEogkZQfFz02gelaaiN+99q/PfxIuseJ4vMZIbKNP2Qi5ftQR4Hh9trSlnuDMsGH6HQdKEc2cPyvmnMcok9TAgk+Z/KqNnEMGkEwOnSp8fjDcmfDx8qA9yfzUwC2SActsqn+YmfXvb+VA+YsQ2LxpCEvmKonoAB9NzQgWCB1ps5U4QLSfpb76i0vsQWP3AHqfCgr8SwwwtsomkxJ6ude8eg30UbA9TJqoxItg9TrXPH+JC5cKhSBMCTJ/2r7jGGi+ECgr5zoOhO/j6+Vd5S5Cr1IUeZYx+JqFifl6nePCmXkjh4uY/CW9/1yu3okuf+Wg/RbYcBIJgARPhA3rHeNfFHDhSF7ZTMBco1EaN8wgdIOs9KZPib8STgh2Fgg3issx1yTtA6tGuu2lYDcJuMzMSzEkknxPUnxmgY73xGvgk2u55kz9RH51WwdzF8UxC2hN1mO0SqjQFj4AeNBhgz5AetaJ8DMRaTGX8zhXNoLbUmM8uCwE7kQNPOgeOLkYS5bt3nW6rjvEoqxEAMo8AemsaV8xtzKoCXDdj+0LKhABJyAjLuII9ql5xZL8JEvbYmfDSMs+sfSlbC4wLdKyRmE3JMCF6mdoNAbw9xJ71qzP8A8Nv/ALd6J2sBbfU2rM//ABW/+2h9vDAfXoaIW2FtczuFXQSxCiTsJMUAXnHipwdhTaCobjgSqKIABZjAETApC4ZzM631vk91WEg7EHQrPoSKm5/4+t3EgKxa3bXIP3c0nMw8th7eFLmJx65cqrr+8fDy8KDfRd7FXuteFxNcrZkIK9IKKB9ddaU+Z+f7dm3+qlrzDSdkB/aI8fAenTfJsJi7lt5RyANY6T6HSfOrFps5licx1k6z9etB8uM91y7kszGSTqST51cw+HI1YEAeJG+w0q5g0AtsOyNx4LgrmLKq/McgkZY3YgRO/Sgj4hrzgbAHQD8/E+dAxWsZlG8a+lSYnmBrYGRiG3BGhAoLiLneVAesk+mpqF2zNMSB9BQa78POYExtpluoDetQGOozq2zQDE6QfbxpkOBtWw8WlGec2ra6RvmnYmsl+G3EOzx9uPlug22HqJQ/5lA/3rXOIOcpjwoEHnTl7CWcGz2sPbRs6KpGZiJYTBZiNqJ8kWuzwNodWDOf8Tf9sfSh/PbP+gKras99IjXYOR0EbbUaw2HCWVQEgBQsj+6ANPp96AmlmetfKq27rQB9/T869QaClYL8aLSJxIlTBe1bZ/I6r91VTWx8qcYOIw6m4Mt62TavL+7cTut7H5h5MKxnm3jTrzBeu27AxJtNk7IqXDBbQRpUAnQkmYoEpSqpJOvhUOGljH70D61e43hnuXmuJg3w6tr2YW4QumsFhMHeOlR8JvPbuJltE3A0g96YjXux96Bh4jwy1aRO1MKd41ZtJIA6evnQriHMz3QLdq2EtroAN4GgE+lGsbj7N+5N2xcDxADkgaeEaD/WgfEuIMgKotu307up+tAMwthjdXNEzJE6+O3rV7GHvelD8ABrcuagaBZIzN4SNco6+1XuHXmuXUBXRm3ign4RwsuZ2FH+XOPWsHdvYhQCbNspa/vXbndzH+6q5jHmKqcbxYsWcimGYRpqY6x+HvSzZlgB+yNfUncmg7x+MuYi61y4xZnYlifE6mphZCDeB101Jrk3QnTXoKoYjEk77/h6UH3GYouYGg8P5+NQyRESDuCNPeau4TC5RmadROgBj71XxO+5PqaDR/hzhrmKw10FmPZXRmdmgBHRtmOhKsoJG8XJodztxu1ZtvhrL9rduQL1wfKqghsgP7TMQJO0COppa4TzTew1u7bQk2ryQyGcubo8eIiPMCgjuSSSZJ3NAQxmPa6wcEglQGgkd4CCdPGJ9zXH6VAI7RmHXePoTp9KpK0GumuT1P40E9jvNB106mpLuHK67jy6VUTfwo9wLgr4p+ztQSq5zmYIAAQCZJ2EgmAfGNKAYzRp9amsZv2fqfyB3qoLmvT8R/rUxxDHc0Dv8NubE4feu3L2dke3lIUKxLBgQTmI0jMND12oVxrH4AO74NMQuZpCXMgVRBzAEFj80R4CRrQAvoNq4N2elBKL83JPUH+pq/dYMoWQusgzA9I/PyoSG7wq8LyTDTH4esUFzB2mtMt0OFZCGVgQdQZGgp05h+Iea2v6NeJYoS6tbHdIjSSIO5Gk/LSglm3lLhwYGgH5iqdm0AX/AIWI9hQaHibxu4XhXbEZrl7tGJhQQoY+moIHvTIyyDO8ikvnxRbt8OsnQLYJPgDlRRP0OtX+B8Qulcm5AMAmdNNm8KBjWy28E+9eoO3MZTR7Lj+GG+8g16gdrn/0uPFyGFrGZbbCNBeUHI510zIMvmVWkD4cXmbjuOuldR28jeJvKIp5wvPNi4PmI/iUiosRg7T3O1tXMlwjVl0JnWgZX4uR/wCXdI8QoP8A1TWZ/EXnoduttLTfq5BdiFaWAJAEEgadYmPCh2J+JuLt3hbVswJgZgCTrHhoaF3rG7MuZjLXG3zMdWJYmaARjuabTBg1tix2BYRPQzr9qUbtyTJ1NXuI4hmYkwQTpoBHltV7gPJeJxV9LSWjLqtzXQC2x0dj+ypGonfSJkUBDgNkBEVrQOYSjRmknWNqv47D9mpu6lh8qqp39ANK2vlPk6zw+2oXvuN7jdNdQo/ZX7+NYHjOOEXHIG7MfqSfzoF/Gdo7FnDAnxBGn0rwDKvyn1jT60cXjmdhJIProalHFhqG6iI6fyoFa65P5zUvDsGLjd4gAa+seFHXxoIAnu7aaR7R4CIjrVO5dUuCwGirBAAgenvQd42FAgaen9a0EvvJq5cxZKxNVcPHaLO2YT6A7UDq/DMwfABXZ0CFhbQvDJbXNcgDozMPRqRsVhmtsUcFWB1BBH2IBpt4eMXisc93CZxcZ3lkOUAFRMtsBAo3ifhZjb7Z8ReTNEEs5do8JjWgzKvVqdz4M57SLYuK1xWPbPOkESqqu0+/WuMZ8HjaA71wE6fKrSd+hEUCFY4BcOGbFNAtK4QSdXYnUDyHUn/a/h+GXzhnvpYzWFcK1zQgFoAXWCdwCQIGYTuKs8axD4fDNgHUhrd/MT4zrt6MDUOH45cWz2AduyLZzbnTNA1I8dvoKCG3gGI7y2/SPzopwfh727eJNvDLiFayVcuhYWpMi4HA7pEbmNt9KGtdDH52U+W30olw/j2Kwtm/as3l7O+Mr5gJ2K6E7HKSPQ+VAsPZymGEHzr7lHhUwRtswI8GIYVHcB8APQ6UER0MkdaJ4ZUIlbZuHrJgD1NUsLgbl1sqj1JMAepo9Y5eCj9Z32ju9FEdPP3oKl6/cUiEtgbgIQZHpMmjfJvBlxt5xmyBbZJETuyrG40138qotjQFyMCDHdzAET67e8CueCcSKX7dxGKPmCuFJBZZEg+O39RQM3xIug4+2vRMOo+rE/yr3KWJyXratGXNA8pIEelB+ZOLfpOPe4AQMqLB6QP96s4fMRKj5SNfMnu6eZFBqmM4SpB0HvX2rVm+blhXZSrMqllOhDaSpB2IMj2r1Bji8ncZP/k3/wDMo/6qCY67irN1rV57qXEMMpY6H6xsfvWm4n48KJ7PDnyLMB+ArMOYOPNjMZcxDKFNwjQbCFC7+OlAW5M4ehd7lwFnOYWiG+UqRnZl6khwFnrmPSiPMB7O0wt6FiFHgJ1PvAifOouR7Ay32/vx7bn8q65juiVHkW8N9PyNAj4m0wPe3/Gv0f8ADngyYDhtpnCo1xFu3nOmrxlBPQKpUR0186wLAcKbFXxbVwGYhVn+8Qo28zX6J7DifYlGtYN3gAEXrioRABlDaJ6bBqBd+KXPF3DWCLVsAXGNsO5gnunMyJ+0oEd6QJYb1hlw1o3Nvw54xir3aXglwD5Vt3VCoPBVaIGg8SetALnwo4n/APbH/wDZb/7qBTIBrlrpjXUU04v4WcQt2rl25YCJbUu03UmFEmFDGdKUHWg7FwjUE/SvjYiTPpTZYsleCsdg9w+8uF/6aTIoO3em7lPkHEYi2uIS1mQsQuoHymCdfP8AClF7hyKsmAWMdATAJ9SFH0FPnKfOOJw2GRLd4BBmIUhTEuSd9fOg0LguCxNhSOxZc0ExB1iOnlV3s7zghrTgeYpRX4k4uIL2z55B+IIqvc59xp2ceyf70DTf4gMCNc6m4GYLmyT2Ylt9Jgj6Ug8c+M1+6CtkNbU9Sy5vWQkj2NDON8dvYgsb1xnyWny6gBcwIOgjeB9KVrODzIWDLoYy5oYz1C9QKC+vHLjMxyoCwOZsuZzOk53LNPnNHOLcXt37GGtiylrsLeQsu7kxLEx4gnWdWbWlvA2JdVJCgsoLHXKCYLRvoJPtTpx/4d3LV5v0Z+2swpS47KpaVkxrB16igXVuIP8AajV3m1mwAwPZ2uzz58/7XzZojaZMZt40obiOWcUgl7N2PEKWH1WRWs8u/BzCrbtviO1e4UUuhbIoYiSsKA2kx83Sgx7DcIF4kLAgS2h0EwPLfTWKL4blyzbEuS589B9B+ZNfoLC8GsWrRtJatrbIgoFABB0M+Pqda/PfOeGbC4y7YklUbua/ssAy++Uj6UFi/wAQRVIgBPAR9hQ98Y2XNbJ/ryoO94kampcJhZR7hJyrAEaSdz7Afcig+38bmEMNR1/0qXhFoPcnQQJkmAOkknQDWocbdsZF7Htc894vlAiP2VBJ36k9PpWbMdNTGv8ArQE8MJvNDBttRMexIB8tqZeBYfPibK+NxfsZJpZ4Fb7zeOWnDle/at4pHvOFVVYz4nLAFBpmFuZku+V26P8A+pP518qHhKLlulGV0e6XQqQdCqSDGgOYEx5ivUAbAfCTCpumf+Iz9qUPiLyX2WMwy4e0JvoVVEG7qfD0YfSmTD86YjFsRZxWBsRsB2l5j6yoA+lMRxC4O3au3MuLxpX5/kVFfcjMSEWPAS1Bzyb8M0w9kfpHfdiWZQYAJ6SNTGg3r7zt8PMNcwt17VvLdS2WUqx1yjNlMkgyBHvQTjvP+KVCVe0smAApJ22E7nrRvgGJxd7g9x7ga9fvi6LYGVdGGRAJgAbnXxNBlvw94Q3/AIjhSSv9qpgBjoO9vEdK/SRIArI+QeA4bC3Vu4zE2bWItmFtHEW9O6QS3ePjoJERr4U+YvnrAJq2ItkDqs3B9UDCgu47jtm0CWbQakxoB1MnQDzpRxHxdwxuC1YtXb7Ex3YA+up+1TYz4x8MEqLjODvFpojwggTSkvPXCMOrNh7N24xPdthOzEnXW4TOWemvpQOnxWxwtcKvwdboW0vnnbX/AIA1fmm9ZK7zT/zBzpieItF9VRLZJS0o0U7EkkyzRIk+JgClbiZ0iB9PvM0BXHYkf+C2VH/uQf8AM7fypKoxicWf0VbZ27QMP8rDfaNqFlaCIiuhX0DWu2WgucFSboGs6Eeq6/lX6ea8pEnqPCvzJgOH3syuq5Y1DHu/jv7CtH4h8SbpQIiqhCgFvm1jUgbD70FP4sXO0xMJGlhVbb9q4dfpSFasgHKVgE9CZ8pO1FcfxVrrFrjFmO5P8v8ASqRvAGeg/qaCPJDAAnUgQQOum9aXduWyJv52ygKFGgAGnvtSJw64gvWmaMiupY76Agk+elafhOb8EVDZ9fO24/6YoKWF/RwCwa6ANSNfpmXanPC41rScPsAENfIdyTMKqG8418dEHgJ8KzzjvEsLdUk4gAtOVbdsP9TuD7impOLocVhbzytuxh2Sfml2QLAVJ0iQJ60B7jvMa2rBbtUtl75tqz7dxofQkT8j9etZjz/+j4i9abtsMjOwFy5bDQVYwbjiW+SOh2MeFNqu1xLBuulnIpAVu+HZzmdiSAsz0E7nxq5ib9xEI7G1k6uCCsdSyypH4DxoMO4jctQEtKSAQWuMIZmiDlA0W31CmT4npRK1eP6Dk0gNp46q01V43h1W7cysjQx1T5fHSCRGsaEjTep7aDsD4Svlsv8ArQA7rAwMoBG5BOv1MD2FThTIA69K4Ya0Ys4QC2r9XJUe25oOeEaXG/gE/WpuJMSyjyk6ew19jVJEbNA3On3/AK+tX+LY4sqqIhbjAeiKiD8z6saB3+Ed7u4pPB0b6hh+Qr1QfCWyc9950KqvuDmmfc16giwnFbUloysfLx3kjepsRilKsVYGRt+eWkp8eV0qhfvZmIJ02/KgNY3i1kCHF1m2zRHsC2w9K9wbjDNeU27l4dkDkDOSFB7vdEwNCRt1pYF49SYFG+VxL3Tp8g2/iFAwjDr/AO3ZnfW0p+5Fd3OLXrS6MFA/dVR+VUsRjY0E9OlDOKY5mUKI8T+VBSxuM7R2LyST6fQDT7VQcjw+uv4V3d95G9VXNBK+MP8ArJPlXNy6T1J9ait2yxgbk1cv8LKAhmAI6SD+FBWvHuD+ulVqnubQD1qEig6uKAdCNPCfDXemjhuAt2UDOJukTqJy+Q6T4ml5sE1tkzrlnKwB8DsaJ4jEEsdfH8aCxjuIzO/1oXdv1yddt/A/lVa4CDqIoJWY/wC/8+lcm77fhURc18a540E1nEZfTqPzFMHDeF3nQlmKK2sDeI+00K5dw6veltVQZoPUyAB959qZ8VxARAI+v+tBTbgdq3qNx1mfwopgeZ7VpSMjK371q4bYJ/vWjNonzAHp1pfxOMIMNI9DrFVLjTJbv+B2I9TuaBiX4j35IuW7TA7wMsj+8BKt9K+cQ5pR7RWyl20XBW4gfuQRGijxnwAildTGoP1qRMX5A0HNwmPw2/GmduHgKgQATB720iCfGlsyw2Cjx3putrnSVJIQSY33AoFfF8MZT3gIncGevXwOvWKsXMTARdO7P3JNWsTjc85hsDl8vfqfPy6V3hsKLuVezDsdIAMk+25oIcFaeXvKFyoGBJIEZhoddTqdh4dN6o4u8Wy66ifCNY6DyH1otxXANYz2mARgUlRBiRmj11E0JNokigevhficrFSdGbUaa9zfx6V6rvwu4UGt3buucOEHhGUHfeda9QIF233hFCGMH3/OjBeGHrQh160HN0a0ycIIFolQFkD66iZ36UtTWi8U4fbt8N4e6IFa5ZJuEftEMBJ89T9aBWx1wkerD8CfyqviFMennVnF/Kn8f5Gob57tBSfEGNAPfU17B4MNqQTrXdy2MpPX+dP/AMPuQrGLw4uXGug5mEKygaHzUn70GcY62FYQIEV94heZ2BZiYRV9goAFaX8WOSMNgsHaeyrZzeClmctoUYxG24HSlTkvgFvGYwWbpcIbRPdIB0VepBoPcP8Ahti7gVmt5EZQwMhiQRIhQd48YirPHeBrhkZFTIchJnUnfc/y0rX8JwhVAQNcyooUd7oogSahxvJGFxA76EQI7rESDrr40GD8fslTZ0Imyh1Mzv8AT0qrebr5n8adfirwW1h7uHS0uVezOkk7PHXyNJmIoIbuhmpFvhh3hMeetckSNardaDi7HSoppiThCPw58QS2e3eFsAERlKg66TM+dL+WgIcLu5QY/aKj8TUl+7LH1P41Bg3jLtq/5Cpf2m9T+NB8S6djBHgf59KlBSJWVbwmR/OowK6uJGvmPvP8qCB75joParGGZZGsetVGHer1oUDdjcHbhcpXs2EyWW4e6NdF0WfPWJ0qPgmNy2rswJ0Ph41VwizZtT1zD7mqSmO6Nj/t+VBN24ZzG3U/1tWn8pPZW0HtoBcaQzxJ0MQPL0rKsKO/T9yVcJtqpOgY/eD+dAB5rvZsTeaZ/Wt/whV/Kg9uS2tEONn9Y38dw/8AGaH2m19NaBm5cxuNCPawlot3szOBtoBGY6D8a9R/4eYsrh7sRrdGnT5BXq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6" name="Picture 6" descr="http://media.web.britannica.com/eb-media/31/110731-004-BF4641CD.jpg"/>
          <p:cNvPicPr>
            <a:picLocks noChangeAspect="1" noChangeArrowheads="1"/>
          </p:cNvPicPr>
          <p:nvPr/>
        </p:nvPicPr>
        <p:blipFill>
          <a:blip r:embed="rId2" cstate="print"/>
          <a:srcRect/>
          <a:stretch>
            <a:fillRect/>
          </a:stretch>
        </p:blipFill>
        <p:spPr bwMode="auto">
          <a:xfrm>
            <a:off x="152400" y="4084544"/>
            <a:ext cx="3352800" cy="2773456"/>
          </a:xfrm>
          <a:prstGeom prst="rect">
            <a:avLst/>
          </a:prstGeom>
          <a:ln>
            <a:noFill/>
          </a:ln>
          <a:effectLst>
            <a:outerShdw blurRad="190500" algn="tl" rotWithShape="0">
              <a:srgbClr val="000000">
                <a:alpha val="70000"/>
              </a:srgbClr>
            </a:outerShdw>
          </a:effectLst>
        </p:spPr>
      </p:pic>
      <p:pic>
        <p:nvPicPr>
          <p:cNvPr id="5128" name="Picture 8" descr="http://quizkerala.com/club/wp-content/uploads/2008/12/27-a.gif"/>
          <p:cNvPicPr>
            <a:picLocks noChangeAspect="1" noChangeArrowheads="1"/>
          </p:cNvPicPr>
          <p:nvPr/>
        </p:nvPicPr>
        <p:blipFill>
          <a:blip r:embed="rId3" cstate="print"/>
          <a:srcRect/>
          <a:stretch>
            <a:fillRect/>
          </a:stretch>
        </p:blipFill>
        <p:spPr bwMode="auto">
          <a:xfrm>
            <a:off x="5562600" y="4267200"/>
            <a:ext cx="2657475" cy="2590800"/>
          </a:xfrm>
          <a:prstGeom prst="rect">
            <a:avLst/>
          </a:prstGeom>
          <a:ln>
            <a:noFill/>
          </a:ln>
          <a:effectLst>
            <a:outerShdw blurRad="190500" algn="tl" rotWithShape="0">
              <a:srgbClr val="000000">
                <a:alpha val="70000"/>
              </a:srgbClr>
            </a:outerShdw>
          </a:effectLst>
        </p:spPr>
      </p:pic>
      <p:sp>
        <p:nvSpPr>
          <p:cNvPr id="8" name="TextBox 7"/>
          <p:cNvSpPr txBox="1"/>
          <p:nvPr/>
        </p:nvSpPr>
        <p:spPr>
          <a:xfrm>
            <a:off x="4805149" y="5156106"/>
            <a:ext cx="9144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Liberty</a:t>
            </a:r>
            <a:endParaRPr lang="en-US" b="1" dirty="0"/>
          </a:p>
        </p:txBody>
      </p:sp>
      <p:sp>
        <p:nvSpPr>
          <p:cNvPr id="9" name="TextBox 8"/>
          <p:cNvSpPr txBox="1"/>
          <p:nvPr/>
        </p:nvSpPr>
        <p:spPr>
          <a:xfrm>
            <a:off x="7967450" y="5193268"/>
            <a:ext cx="9144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Europe</a:t>
            </a:r>
            <a:endParaRPr lang="en-US" b="1" dirty="0"/>
          </a:p>
        </p:txBody>
      </p:sp>
      <p:sp>
        <p:nvSpPr>
          <p:cNvPr id="10" name="TextBox 9"/>
          <p:cNvSpPr txBox="1"/>
          <p:nvPr/>
        </p:nvSpPr>
        <p:spPr>
          <a:xfrm>
            <a:off x="4953000" y="6019800"/>
            <a:ext cx="137160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U.S. &amp; Great Britain</a:t>
            </a:r>
            <a:endParaRPr lang="en-US" b="1" dirty="0"/>
          </a:p>
        </p:txBody>
      </p:sp>
      <p:cxnSp>
        <p:nvCxnSpPr>
          <p:cNvPr id="12" name="Straight Arrow Connector 11"/>
          <p:cNvCxnSpPr/>
          <p:nvPr/>
        </p:nvCxnSpPr>
        <p:spPr>
          <a:xfrm flipV="1">
            <a:off x="5715000" y="5041806"/>
            <a:ext cx="609600" cy="228600"/>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324600" y="6172200"/>
            <a:ext cx="838200" cy="152400"/>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143875" y="5713459"/>
            <a:ext cx="152400" cy="838200"/>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 Enters World War II</a:t>
            </a:r>
            <a:endParaRPr lang="en-US" dirty="0"/>
          </a:p>
        </p:txBody>
      </p:sp>
      <p:graphicFrame>
        <p:nvGraphicFramePr>
          <p:cNvPr id="4" name="Content Placeholder 3"/>
          <p:cNvGraphicFramePr>
            <a:graphicFrameLocks noGrp="1"/>
          </p:cNvGraphicFramePr>
          <p:nvPr>
            <p:ph idx="1"/>
          </p:nvPr>
        </p:nvGraphicFramePr>
        <p:xfrm>
          <a:off x="152400" y="1295400"/>
          <a:ext cx="8839200" cy="2068068"/>
        </p:xfrm>
        <a:graphic>
          <a:graphicData uri="http://schemas.openxmlformats.org/drawingml/2006/table">
            <a:tbl>
              <a:tblPr firstRow="1" bandRow="1">
                <a:tableStyleId>{5C22544A-7EE6-4342-B048-85BDC9FD1C3A}</a:tableStyleId>
              </a:tblPr>
              <a:tblGrid>
                <a:gridCol w="838200"/>
                <a:gridCol w="2133600"/>
                <a:gridCol w="685800"/>
                <a:gridCol w="5181600"/>
              </a:tblGrid>
              <a:tr h="370840">
                <a:tc>
                  <a:txBody>
                    <a:bodyPr/>
                    <a:lstStyle/>
                    <a:p>
                      <a:pPr marL="0" marR="0" algn="ctr">
                        <a:lnSpc>
                          <a:spcPct val="115000"/>
                        </a:lnSpc>
                        <a:spcBef>
                          <a:spcPts val="0"/>
                        </a:spcBef>
                        <a:spcAft>
                          <a:spcPts val="0"/>
                        </a:spcAft>
                      </a:pPr>
                      <a:r>
                        <a:rPr lang="en-US" sz="2000" b="1" dirty="0">
                          <a:latin typeface="Calibri"/>
                          <a:ea typeface="Calibri"/>
                          <a:cs typeface="Times New Roman"/>
                        </a:rPr>
                        <a:t>Year</a:t>
                      </a:r>
                      <a:endParaRPr lang="en-US" sz="2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Times New Roman"/>
                        </a:rPr>
                        <a:t>Event in the U.S.</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latin typeface="Calibri"/>
                          <a:ea typeface="Calibri"/>
                          <a:cs typeface="Times New Roman"/>
                          <a:sym typeface="Wingdings"/>
                        </a:rPr>
                        <a:t></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Times New Roman"/>
                        </a:rPr>
                        <a:t>Impact</a:t>
                      </a:r>
                      <a:endParaRPr lang="en-US" sz="280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b="1" dirty="0" smtClean="0">
                          <a:latin typeface="Calibri"/>
                          <a:ea typeface="Calibri"/>
                          <a:cs typeface="Times New Roman"/>
                        </a:rPr>
                        <a:t>1941</a:t>
                      </a:r>
                      <a:endParaRPr lang="en-US" sz="2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latin typeface="Calibri"/>
                          <a:ea typeface="Calibri"/>
                          <a:cs typeface="Times New Roman"/>
                        </a:rPr>
                        <a:t>“A Declaration by the United Nations” is signed by the Allies.</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latin typeface="Calibri"/>
                          <a:ea typeface="Calibri"/>
                          <a:cs typeface="Times New Roman"/>
                          <a:sym typeface="Wingdings"/>
                        </a:rPr>
                        <a:t></a:t>
                      </a:r>
                      <a:endParaRPr lang="en-US" sz="2800">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800" dirty="0">
                          <a:latin typeface="Calibri"/>
                          <a:ea typeface="Calibri"/>
                          <a:cs typeface="Times New Roman"/>
                        </a:rPr>
                        <a:t>Who were the Allies</a:t>
                      </a:r>
                      <a:r>
                        <a:rPr lang="en-US" sz="1800" dirty="0" smtClean="0">
                          <a:latin typeface="Calibri"/>
                          <a:ea typeface="Calibri"/>
                          <a:cs typeface="Times New Roman"/>
                        </a:rPr>
                        <a:t>?</a:t>
                      </a:r>
                    </a:p>
                    <a:p>
                      <a:pPr marL="0" marR="0">
                        <a:lnSpc>
                          <a:spcPct val="115000"/>
                        </a:lnSpc>
                        <a:spcBef>
                          <a:spcPts val="0"/>
                        </a:spcBef>
                        <a:spcAft>
                          <a:spcPts val="0"/>
                        </a:spcAft>
                      </a:pPr>
                      <a:endParaRPr lang="en-US" sz="1800" dirty="0" smtClean="0">
                        <a:latin typeface="Calibri"/>
                        <a:ea typeface="Calibri"/>
                        <a:cs typeface="Times New Roman"/>
                      </a:endParaRPr>
                    </a:p>
                    <a:p>
                      <a:pPr marL="0" marR="0">
                        <a:lnSpc>
                          <a:spcPct val="115000"/>
                        </a:lnSpc>
                        <a:spcBef>
                          <a:spcPts val="0"/>
                        </a:spcBef>
                        <a:spcAft>
                          <a:spcPts val="0"/>
                        </a:spcAft>
                        <a:buFont typeface="Arial" pitchFamily="34" charset="0"/>
                        <a:buChar char="•"/>
                      </a:pPr>
                      <a:r>
                        <a:rPr lang="en-US" sz="1800" dirty="0" smtClean="0">
                          <a:latin typeface="Calibri"/>
                          <a:ea typeface="Calibri"/>
                          <a:cs typeface="Times New Roman"/>
                        </a:rPr>
                        <a:t>  An alliance of 26 nations</a:t>
                      </a:r>
                      <a:r>
                        <a:rPr lang="en-US" sz="1800" baseline="0" dirty="0" smtClean="0">
                          <a:latin typeface="Calibri"/>
                          <a:ea typeface="Calibri"/>
                          <a:cs typeface="Times New Roman"/>
                        </a:rPr>
                        <a:t> that had joined together to fight the Axis powers (U.S., Great Britain, France, and Soviet Union led)</a:t>
                      </a:r>
                      <a:endParaRPr lang="en-US" sz="2400" dirty="0">
                        <a:latin typeface="Calibri"/>
                        <a:ea typeface="Calibri"/>
                        <a:cs typeface="Times New Roman"/>
                      </a:endParaRPr>
                    </a:p>
                  </a:txBody>
                  <a:tcPr marL="68580" marR="68580" marT="0" marB="0"/>
                </a:tc>
              </a:tr>
            </a:tbl>
          </a:graphicData>
        </a:graphic>
      </p:graphicFrame>
      <p:pic>
        <p:nvPicPr>
          <p:cNvPr id="4098" name="Picture 2" descr="http://upload.wikimedia.org/wikipedia/en/7/79/Original_United_Nations.jpg"/>
          <p:cNvPicPr>
            <a:picLocks noChangeAspect="1" noChangeArrowheads="1"/>
          </p:cNvPicPr>
          <p:nvPr/>
        </p:nvPicPr>
        <p:blipFill>
          <a:blip r:embed="rId2" cstate="print"/>
          <a:srcRect/>
          <a:stretch>
            <a:fillRect/>
          </a:stretch>
        </p:blipFill>
        <p:spPr bwMode="auto">
          <a:xfrm>
            <a:off x="685800" y="3093892"/>
            <a:ext cx="2667000" cy="3764108"/>
          </a:xfrm>
          <a:prstGeom prst="rect">
            <a:avLst/>
          </a:prstGeom>
          <a:ln>
            <a:noFill/>
          </a:ln>
          <a:effectLst>
            <a:outerShdw blurRad="190500" algn="tl" rotWithShape="0">
              <a:srgbClr val="000000">
                <a:alpha val="70000"/>
              </a:srgbClr>
            </a:outerShdw>
          </a:effectLst>
        </p:spPr>
      </p:pic>
      <p:pic>
        <p:nvPicPr>
          <p:cNvPr id="4100" name="Picture 4" descr="http://upload.wikimedia.org/wikipedia/commons/d/d8/Tehran_Conference,_1943.jpg"/>
          <p:cNvPicPr>
            <a:picLocks noChangeAspect="1" noChangeArrowheads="1"/>
          </p:cNvPicPr>
          <p:nvPr/>
        </p:nvPicPr>
        <p:blipFill>
          <a:blip r:embed="rId3" cstate="print"/>
          <a:srcRect/>
          <a:stretch>
            <a:fillRect/>
          </a:stretch>
        </p:blipFill>
        <p:spPr bwMode="auto">
          <a:xfrm>
            <a:off x="3962400" y="3420345"/>
            <a:ext cx="4229100" cy="343765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 Enters World War II</a:t>
            </a:r>
            <a:endParaRPr lang="en-US" dirty="0"/>
          </a:p>
        </p:txBody>
      </p:sp>
      <p:graphicFrame>
        <p:nvGraphicFramePr>
          <p:cNvPr id="4" name="Content Placeholder 3"/>
          <p:cNvGraphicFramePr>
            <a:graphicFrameLocks noGrp="1"/>
          </p:cNvGraphicFramePr>
          <p:nvPr>
            <p:ph idx="1"/>
          </p:nvPr>
        </p:nvGraphicFramePr>
        <p:xfrm>
          <a:off x="152400" y="1295400"/>
          <a:ext cx="8839200" cy="1437132"/>
        </p:xfrm>
        <a:graphic>
          <a:graphicData uri="http://schemas.openxmlformats.org/drawingml/2006/table">
            <a:tbl>
              <a:tblPr firstRow="1" bandRow="1">
                <a:tableStyleId>{5C22544A-7EE6-4342-B048-85BDC9FD1C3A}</a:tableStyleId>
              </a:tblPr>
              <a:tblGrid>
                <a:gridCol w="838200"/>
                <a:gridCol w="2133600"/>
                <a:gridCol w="685800"/>
                <a:gridCol w="5181600"/>
              </a:tblGrid>
              <a:tr h="370840">
                <a:tc>
                  <a:txBody>
                    <a:bodyPr/>
                    <a:lstStyle/>
                    <a:p>
                      <a:pPr marL="0" marR="0" algn="ctr">
                        <a:lnSpc>
                          <a:spcPct val="115000"/>
                        </a:lnSpc>
                        <a:spcBef>
                          <a:spcPts val="0"/>
                        </a:spcBef>
                        <a:spcAft>
                          <a:spcPts val="0"/>
                        </a:spcAft>
                      </a:pPr>
                      <a:r>
                        <a:rPr lang="en-US" sz="2000" b="1" dirty="0">
                          <a:latin typeface="Calibri"/>
                          <a:ea typeface="Calibri"/>
                          <a:cs typeface="Times New Roman"/>
                        </a:rPr>
                        <a:t>Year</a:t>
                      </a:r>
                      <a:endParaRPr lang="en-US" sz="2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Times New Roman"/>
                        </a:rPr>
                        <a:t>Event in the U.S.</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latin typeface="Calibri"/>
                          <a:ea typeface="Calibri"/>
                          <a:cs typeface="Times New Roman"/>
                          <a:sym typeface="Wingdings"/>
                        </a:rPr>
                        <a:t></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Times New Roman"/>
                        </a:rPr>
                        <a:t>Impact</a:t>
                      </a:r>
                      <a:endParaRPr lang="en-US" sz="280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b="1" dirty="0" smtClean="0">
                          <a:latin typeface="Calibri"/>
                          <a:ea typeface="Calibri"/>
                          <a:cs typeface="Times New Roman"/>
                        </a:rPr>
                        <a:t>1941</a:t>
                      </a:r>
                      <a:endParaRPr lang="en-US" sz="2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latin typeface="Calibri"/>
                          <a:ea typeface="Calibri"/>
                          <a:cs typeface="Times New Roman"/>
                        </a:rPr>
                        <a:t>Hideki Tojo becomes Japan’s prime minister.</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latin typeface="Calibri"/>
                          <a:ea typeface="Calibri"/>
                          <a:cs typeface="Times New Roman"/>
                          <a:sym typeface="Wingdings"/>
                        </a:rPr>
                        <a:t></a:t>
                      </a:r>
                      <a:endParaRPr lang="en-US" sz="2800">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buFont typeface="Arial" pitchFamily="34" charset="0"/>
                        <a:buChar char="•"/>
                      </a:pPr>
                      <a:r>
                        <a:rPr lang="en-US" sz="2000" dirty="0" smtClean="0">
                          <a:latin typeface="Calibri"/>
                          <a:ea typeface="Calibri"/>
                          <a:cs typeface="Times New Roman"/>
                        </a:rPr>
                        <a:t>  Emperor Hirohito was only the formal leader of Japan; </a:t>
                      </a:r>
                      <a:r>
                        <a:rPr lang="en-US" sz="2000" dirty="0" err="1" smtClean="0">
                          <a:latin typeface="Calibri"/>
                          <a:ea typeface="Calibri"/>
                          <a:cs typeface="Times New Roman"/>
                        </a:rPr>
                        <a:t>Tojo</a:t>
                      </a:r>
                      <a:r>
                        <a:rPr lang="en-US" sz="2000" baseline="0" dirty="0" smtClean="0">
                          <a:latin typeface="Calibri"/>
                          <a:ea typeface="Calibri"/>
                          <a:cs typeface="Times New Roman"/>
                        </a:rPr>
                        <a:t> held the real power</a:t>
                      </a:r>
                      <a:endParaRPr lang="en-US" sz="2000" dirty="0">
                        <a:latin typeface="Calibri"/>
                        <a:ea typeface="Calibri"/>
                        <a:cs typeface="Times New Roman"/>
                      </a:endParaRPr>
                    </a:p>
                  </a:txBody>
                  <a:tcPr marL="68580" marR="68580" marT="0" marB="0"/>
                </a:tc>
              </a:tr>
            </a:tbl>
          </a:graphicData>
        </a:graphic>
      </p:graphicFrame>
      <p:pic>
        <p:nvPicPr>
          <p:cNvPr id="3074" name="Picture 2" descr="http://www.rubicon.hu/ma_files/Hirohito_uniformisban.jpg"/>
          <p:cNvPicPr>
            <a:picLocks noChangeAspect="1" noChangeArrowheads="1"/>
          </p:cNvPicPr>
          <p:nvPr/>
        </p:nvPicPr>
        <p:blipFill>
          <a:blip r:embed="rId2" cstate="print"/>
          <a:srcRect/>
          <a:stretch>
            <a:fillRect/>
          </a:stretch>
        </p:blipFill>
        <p:spPr bwMode="auto">
          <a:xfrm>
            <a:off x="1219200" y="2798662"/>
            <a:ext cx="2895600" cy="4059338"/>
          </a:xfrm>
          <a:prstGeom prst="rect">
            <a:avLst/>
          </a:prstGeom>
          <a:ln>
            <a:noFill/>
          </a:ln>
          <a:effectLst>
            <a:outerShdw blurRad="190500" algn="tl" rotWithShape="0">
              <a:srgbClr val="000000">
                <a:alpha val="70000"/>
              </a:srgbClr>
            </a:outerShdw>
          </a:effectLst>
        </p:spPr>
      </p:pic>
      <p:pic>
        <p:nvPicPr>
          <p:cNvPr id="3076" name="Picture 4" descr="http://upload.wikimedia.org/wikipedia/commons/f/f0/Hideki_Tojo.jpg"/>
          <p:cNvPicPr>
            <a:picLocks noChangeAspect="1" noChangeArrowheads="1"/>
          </p:cNvPicPr>
          <p:nvPr/>
        </p:nvPicPr>
        <p:blipFill>
          <a:blip r:embed="rId3" cstate="print"/>
          <a:srcRect/>
          <a:stretch>
            <a:fillRect/>
          </a:stretch>
        </p:blipFill>
        <p:spPr bwMode="auto">
          <a:xfrm>
            <a:off x="4495800" y="2819400"/>
            <a:ext cx="3162362" cy="40386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49155"/>
            <a:ext cx="4267200" cy="6477000"/>
          </a:xfrm>
        </p:spPr>
      </p:pic>
      <p:pic>
        <p:nvPicPr>
          <p:cNvPr id="5" name="Picture 2" descr="http://www.classzone.com/cz/books/north_carolina_08/resources/images/chapter_maps/nc21_ww2europe1m.jpg"/>
          <p:cNvPicPr>
            <a:picLocks noChangeAspect="1" noChangeArrowheads="1"/>
          </p:cNvPicPr>
          <p:nvPr/>
        </p:nvPicPr>
        <p:blipFill>
          <a:blip r:embed="rId3" cstate="print"/>
          <a:srcRect/>
          <a:stretch>
            <a:fillRect/>
          </a:stretch>
        </p:blipFill>
        <p:spPr bwMode="auto">
          <a:xfrm>
            <a:off x="4343400" y="152400"/>
            <a:ext cx="4800600" cy="6400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58304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52529924"/>
              </p:ext>
            </p:extLst>
          </p:nvPr>
        </p:nvGraphicFramePr>
        <p:xfrm>
          <a:off x="152400" y="414544"/>
          <a:ext cx="8839200" cy="2749042"/>
        </p:xfrm>
        <a:graphic>
          <a:graphicData uri="http://schemas.openxmlformats.org/drawingml/2006/table">
            <a:tbl>
              <a:tblPr firstRow="1" bandRow="1">
                <a:tableStyleId>{5C22544A-7EE6-4342-B048-85BDC9FD1C3A}</a:tableStyleId>
              </a:tblPr>
              <a:tblGrid>
                <a:gridCol w="838200"/>
                <a:gridCol w="2133600"/>
                <a:gridCol w="685800"/>
                <a:gridCol w="5181600"/>
              </a:tblGrid>
              <a:tr h="370840">
                <a:tc>
                  <a:txBody>
                    <a:bodyPr/>
                    <a:lstStyle/>
                    <a:p>
                      <a:pPr marL="0" marR="0" algn="ctr">
                        <a:lnSpc>
                          <a:spcPct val="115000"/>
                        </a:lnSpc>
                        <a:spcBef>
                          <a:spcPts val="0"/>
                        </a:spcBef>
                        <a:spcAft>
                          <a:spcPts val="0"/>
                        </a:spcAft>
                      </a:pPr>
                      <a:r>
                        <a:rPr lang="en-US" sz="2000" b="1" dirty="0">
                          <a:latin typeface="Calibri"/>
                          <a:ea typeface="Calibri"/>
                          <a:cs typeface="Times New Roman"/>
                        </a:rPr>
                        <a:t>Year</a:t>
                      </a:r>
                      <a:endParaRPr lang="en-US" sz="2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Times New Roman"/>
                        </a:rPr>
                        <a:t>Event in the U.S.</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latin typeface="Calibri"/>
                          <a:ea typeface="Calibri"/>
                          <a:cs typeface="Times New Roman"/>
                          <a:sym typeface="Wingdings"/>
                        </a:rPr>
                        <a:t></a:t>
                      </a:r>
                      <a:endParaRPr lang="en-US" sz="2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Times New Roman"/>
                        </a:rPr>
                        <a:t>Impact</a:t>
                      </a:r>
                      <a:endParaRPr lang="en-US" sz="2800">
                        <a:latin typeface="Calibri"/>
                        <a:ea typeface="Calibri"/>
                        <a:cs typeface="Times New Roman"/>
                      </a:endParaRPr>
                    </a:p>
                  </a:txBody>
                  <a:tcPr marL="68580" marR="68580" marT="0" marB="0"/>
                </a:tc>
              </a:tr>
              <a:tr h="185420">
                <a:tc rowSpan="2">
                  <a:txBody>
                    <a:bodyPr/>
                    <a:lstStyle/>
                    <a:p>
                      <a:pPr marL="0" marR="0">
                        <a:lnSpc>
                          <a:spcPct val="115000"/>
                        </a:lnSpc>
                        <a:spcBef>
                          <a:spcPts val="0"/>
                        </a:spcBef>
                        <a:spcAft>
                          <a:spcPts val="0"/>
                        </a:spcAft>
                      </a:pPr>
                      <a:r>
                        <a:rPr lang="en-US" sz="1800" b="1" dirty="0" smtClean="0">
                          <a:latin typeface="Calibri"/>
                          <a:ea typeface="Calibri"/>
                          <a:cs typeface="Times New Roman"/>
                        </a:rPr>
                        <a:t>12/7/1941</a:t>
                      </a:r>
                      <a:endParaRPr lang="en-US" sz="2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latin typeface="Calibri"/>
                          <a:ea typeface="Calibri"/>
                          <a:cs typeface="Times New Roman"/>
                        </a:rPr>
                        <a:t>U.S. Senate allows arming of merchant ships.</a:t>
                      </a:r>
                      <a:endParaRPr lang="en-US" sz="2800" dirty="0">
                        <a:latin typeface="Calibri"/>
                        <a:ea typeface="Calibri"/>
                        <a:cs typeface="Times New Roman"/>
                      </a:endParaRPr>
                    </a:p>
                  </a:txBody>
                  <a:tcPr marL="68580" marR="68580" marT="0" marB="0"/>
                </a:tc>
                <a:tc rowSpan="2">
                  <a:txBody>
                    <a:bodyPr/>
                    <a:lstStyle/>
                    <a:p>
                      <a:pPr marL="0" marR="0" algn="ctr">
                        <a:lnSpc>
                          <a:spcPct val="115000"/>
                        </a:lnSpc>
                        <a:spcBef>
                          <a:spcPts val="0"/>
                        </a:spcBef>
                        <a:spcAft>
                          <a:spcPts val="0"/>
                        </a:spcAft>
                      </a:pPr>
                      <a:r>
                        <a:rPr lang="en-US" sz="2800" b="1">
                          <a:latin typeface="Calibri"/>
                          <a:ea typeface="Calibri"/>
                          <a:cs typeface="Times New Roman"/>
                          <a:sym typeface="Wingdings"/>
                        </a:rPr>
                        <a:t></a:t>
                      </a:r>
                      <a:endParaRPr lang="en-US" sz="2800">
                        <a:latin typeface="Calibri"/>
                        <a:ea typeface="Calibri"/>
                        <a:cs typeface="Times New Roman"/>
                      </a:endParaRPr>
                    </a:p>
                  </a:txBody>
                  <a:tcPr marL="68580" marR="68580" marT="0" marB="0" anchor="ctr"/>
                </a:tc>
                <a:tc rowSpan="2">
                  <a:txBody>
                    <a:bodyPr/>
                    <a:lstStyle/>
                    <a:p>
                      <a:r>
                        <a:rPr lang="en-US" altLang="en-US" dirty="0" smtClean="0"/>
                        <a:t>4 battleships destroyed, 4 more seriously damaged, but Japan failed to destroy US aircraft carriers</a:t>
                      </a:r>
                    </a:p>
                    <a:p>
                      <a:r>
                        <a:rPr lang="en-US" altLang="en-US" dirty="0" smtClean="0"/>
                        <a:t>Support vessels and facilities suffered massive damage</a:t>
                      </a:r>
                    </a:p>
                    <a:p>
                      <a:r>
                        <a:rPr lang="en-US" altLang="en-US" dirty="0" smtClean="0"/>
                        <a:t>2403 Americans killed, 1178 wounded</a:t>
                      </a:r>
                    </a:p>
                    <a:p>
                      <a:r>
                        <a:rPr lang="en-US" altLang="en-US" dirty="0" smtClean="0"/>
                        <a:t>Japanese lost only 29 aircraft and 65 men</a:t>
                      </a:r>
                    </a:p>
                    <a:p>
                      <a:pPr marL="0" marR="0">
                        <a:lnSpc>
                          <a:spcPct val="115000"/>
                        </a:lnSpc>
                        <a:spcBef>
                          <a:spcPts val="0"/>
                        </a:spcBef>
                        <a:spcAft>
                          <a:spcPts val="0"/>
                        </a:spcAft>
                      </a:pPr>
                      <a:r>
                        <a:rPr lang="en-US" sz="1800" dirty="0" smtClean="0">
                          <a:latin typeface="Calibri"/>
                          <a:ea typeface="Calibri"/>
                          <a:cs typeface="Times New Roman"/>
                        </a:rPr>
                        <a:t>What </a:t>
                      </a:r>
                      <a:r>
                        <a:rPr lang="en-US" sz="1800" dirty="0">
                          <a:latin typeface="Calibri"/>
                          <a:ea typeface="Calibri"/>
                          <a:cs typeface="Times New Roman"/>
                        </a:rPr>
                        <a:t>did </a:t>
                      </a:r>
                      <a:r>
                        <a:rPr lang="en-US" sz="1800" dirty="0" smtClean="0">
                          <a:latin typeface="Calibri"/>
                          <a:ea typeface="Calibri"/>
                          <a:cs typeface="Times New Roman"/>
                        </a:rPr>
                        <a:t>the </a:t>
                      </a:r>
                      <a:r>
                        <a:rPr lang="en-US" sz="1800" dirty="0">
                          <a:latin typeface="Calibri"/>
                          <a:ea typeface="Calibri"/>
                          <a:cs typeface="Times New Roman"/>
                        </a:rPr>
                        <a:t>attack do to the Pacific fleet</a:t>
                      </a:r>
                      <a:r>
                        <a:rPr lang="en-US" sz="1800" dirty="0" smtClean="0">
                          <a:latin typeface="Calibri"/>
                          <a:ea typeface="Calibri"/>
                          <a:cs typeface="Times New Roman"/>
                        </a:rPr>
                        <a:t>?</a:t>
                      </a:r>
                    </a:p>
                    <a:p>
                      <a:pPr marL="0" marR="0">
                        <a:lnSpc>
                          <a:spcPct val="115000"/>
                        </a:lnSpc>
                        <a:spcBef>
                          <a:spcPts val="0"/>
                        </a:spcBef>
                        <a:spcAft>
                          <a:spcPts val="0"/>
                        </a:spcAft>
                      </a:pPr>
                      <a:endParaRPr lang="en-US" sz="1800" dirty="0" smtClean="0">
                        <a:latin typeface="Calibri"/>
                        <a:ea typeface="Calibri"/>
                        <a:cs typeface="Times New Roman"/>
                      </a:endParaRPr>
                    </a:p>
                  </a:txBody>
                  <a:tcPr marL="68580" marR="68580" marT="0" marB="0"/>
                </a:tc>
              </a:tr>
              <a:tr h="185420">
                <a:tc vMerge="1">
                  <a:txBody>
                    <a:bodyPr/>
                    <a:lstStyle/>
                    <a:p>
                      <a:endParaRPr lang="en-US"/>
                    </a:p>
                  </a:txBody>
                  <a:tcPr/>
                </a:tc>
                <a:tc>
                  <a:txBody>
                    <a:bodyPr/>
                    <a:lstStyle/>
                    <a:p>
                      <a:pPr marL="0" marR="0">
                        <a:lnSpc>
                          <a:spcPct val="115000"/>
                        </a:lnSpc>
                        <a:spcBef>
                          <a:spcPts val="0"/>
                        </a:spcBef>
                        <a:spcAft>
                          <a:spcPts val="0"/>
                        </a:spcAft>
                      </a:pPr>
                      <a:r>
                        <a:rPr lang="en-US" sz="1800" b="1" dirty="0">
                          <a:latin typeface="Calibri"/>
                          <a:ea typeface="Calibri"/>
                          <a:cs typeface="Times New Roman"/>
                        </a:rPr>
                        <a:t>Japan launches surprise attack on Pearl Harbor.</a:t>
                      </a:r>
                      <a:endParaRPr lang="en-US" sz="2800" dirty="0">
                        <a:latin typeface="Calibri"/>
                        <a:ea typeface="Calibri"/>
                        <a:cs typeface="Times New Roman"/>
                      </a:endParaRPr>
                    </a:p>
                  </a:txBody>
                  <a:tcPr marL="68580" marR="68580" marT="0" marB="0"/>
                </a:tc>
                <a:tc vMerge="1">
                  <a:txBody>
                    <a:bodyPr/>
                    <a:lstStyle/>
                    <a:p>
                      <a:endParaRPr lang="en-US"/>
                    </a:p>
                  </a:txBody>
                  <a:tcPr/>
                </a:tc>
                <a:tc vMerge="1">
                  <a:txBody>
                    <a:bodyPr/>
                    <a:lstStyle/>
                    <a:p>
                      <a:endParaRPr lang="en-US"/>
                    </a:p>
                  </a:txBody>
                  <a:tcPr/>
                </a:tc>
              </a:tr>
            </a:tbl>
          </a:graphicData>
        </a:graphic>
      </p:graphicFrame>
      <p:pic>
        <p:nvPicPr>
          <p:cNvPr id="2050" name="Picture 2" descr="http://www.history.navy.mil/photos/images/g70000/g71198.jpg"/>
          <p:cNvPicPr>
            <a:picLocks noChangeAspect="1" noChangeArrowheads="1"/>
          </p:cNvPicPr>
          <p:nvPr/>
        </p:nvPicPr>
        <p:blipFill>
          <a:blip r:embed="rId2" cstate="print"/>
          <a:srcRect t="19304"/>
          <a:stretch>
            <a:fillRect/>
          </a:stretch>
        </p:blipFill>
        <p:spPr bwMode="auto">
          <a:xfrm>
            <a:off x="37514" y="2971799"/>
            <a:ext cx="4229686" cy="3633681"/>
          </a:xfrm>
          <a:prstGeom prst="rect">
            <a:avLst/>
          </a:prstGeom>
          <a:ln>
            <a:noFill/>
          </a:ln>
          <a:effectLst>
            <a:outerShdw blurRad="190500" algn="tl" rotWithShape="0">
              <a:srgbClr val="000000">
                <a:alpha val="70000"/>
              </a:srgbClr>
            </a:outerShdw>
          </a:effectLst>
        </p:spPr>
      </p:pic>
      <p:pic>
        <p:nvPicPr>
          <p:cNvPr id="2052" name="Picture 4" descr="http://www.history.navy.mil/photos/images/g10000/g19930.jpg"/>
          <p:cNvPicPr>
            <a:picLocks noChangeAspect="1" noChangeArrowheads="1"/>
          </p:cNvPicPr>
          <p:nvPr/>
        </p:nvPicPr>
        <p:blipFill>
          <a:blip r:embed="rId3" cstate="print"/>
          <a:srcRect t="3226"/>
          <a:stretch>
            <a:fillRect/>
          </a:stretch>
        </p:blipFill>
        <p:spPr bwMode="auto">
          <a:xfrm>
            <a:off x="4572001" y="2971798"/>
            <a:ext cx="4419600" cy="363368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 Enters World War II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1143814"/>
              </p:ext>
            </p:extLst>
          </p:nvPr>
        </p:nvGraphicFramePr>
        <p:xfrm>
          <a:off x="152400" y="1295400"/>
          <a:ext cx="8839200" cy="2383536"/>
        </p:xfrm>
        <a:graphic>
          <a:graphicData uri="http://schemas.openxmlformats.org/drawingml/2006/table">
            <a:tbl>
              <a:tblPr firstRow="1" bandRow="1">
                <a:tableStyleId>{5C22544A-7EE6-4342-B048-85BDC9FD1C3A}</a:tableStyleId>
              </a:tblPr>
              <a:tblGrid>
                <a:gridCol w="838200"/>
                <a:gridCol w="2133600"/>
                <a:gridCol w="685800"/>
                <a:gridCol w="5181600"/>
              </a:tblGrid>
              <a:tr h="370840">
                <a:tc>
                  <a:txBody>
                    <a:bodyPr/>
                    <a:lstStyle/>
                    <a:p>
                      <a:pPr marL="0" marR="0" algn="ctr">
                        <a:lnSpc>
                          <a:spcPct val="115000"/>
                        </a:lnSpc>
                        <a:spcBef>
                          <a:spcPts val="0"/>
                        </a:spcBef>
                        <a:spcAft>
                          <a:spcPts val="0"/>
                        </a:spcAft>
                      </a:pPr>
                      <a:r>
                        <a:rPr lang="en-US" sz="2000" b="1" dirty="0">
                          <a:latin typeface="Calibri"/>
                          <a:ea typeface="Calibri"/>
                          <a:cs typeface="Times New Roman"/>
                        </a:rPr>
                        <a:t>Year</a:t>
                      </a:r>
                      <a:endParaRPr lang="en-US" sz="2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Times New Roman"/>
                        </a:rPr>
                        <a:t>Event in the U.S.</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latin typeface="Calibri"/>
                          <a:ea typeface="Calibri"/>
                          <a:cs typeface="Times New Roman"/>
                          <a:sym typeface="Wingdings"/>
                        </a:rPr>
                        <a:t></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Times New Roman"/>
                        </a:rPr>
                        <a:t>Impact</a:t>
                      </a:r>
                      <a:endParaRPr lang="en-US" sz="280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b="1" dirty="0" smtClean="0">
                          <a:latin typeface="Calibri"/>
                          <a:ea typeface="Calibri"/>
                          <a:cs typeface="Times New Roman"/>
                        </a:rPr>
                        <a:t>12/8/1941</a:t>
                      </a:r>
                      <a:endParaRPr lang="en-US" sz="2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latin typeface="Calibri"/>
                          <a:ea typeface="Calibri"/>
                          <a:cs typeface="Times New Roman"/>
                        </a:rPr>
                        <a:t>As U.S. declares war on Japan, Germany and Italy declare war on U.S.</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latin typeface="Calibri"/>
                          <a:ea typeface="Calibri"/>
                          <a:cs typeface="Times New Roman"/>
                          <a:sym typeface="Wingdings"/>
                        </a:rPr>
                        <a:t></a:t>
                      </a:r>
                      <a:endParaRPr lang="en-US" sz="2800">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800" dirty="0">
                          <a:latin typeface="Calibri"/>
                          <a:ea typeface="Calibri"/>
                          <a:cs typeface="Times New Roman"/>
                        </a:rPr>
                        <a:t>Why did Germany and Italy declare war on the United States</a:t>
                      </a:r>
                      <a:r>
                        <a:rPr lang="en-US" sz="1800" dirty="0" smtClean="0">
                          <a:latin typeface="Calibri"/>
                          <a:ea typeface="Calibri"/>
                          <a:cs typeface="Times New Roman"/>
                        </a:rPr>
                        <a:t>?</a:t>
                      </a:r>
                    </a:p>
                    <a:p>
                      <a:pPr marL="0" marR="0">
                        <a:lnSpc>
                          <a:spcPct val="115000"/>
                        </a:lnSpc>
                        <a:spcBef>
                          <a:spcPts val="0"/>
                        </a:spcBef>
                        <a:spcAft>
                          <a:spcPts val="0"/>
                        </a:spcAft>
                      </a:pPr>
                      <a:endParaRPr lang="en-US" sz="1800" dirty="0" smtClean="0">
                        <a:latin typeface="Calibri"/>
                        <a:ea typeface="Calibri"/>
                        <a:cs typeface="Times New Roman"/>
                      </a:endParaRPr>
                    </a:p>
                    <a:p>
                      <a:pPr marL="0" marR="0">
                        <a:lnSpc>
                          <a:spcPct val="115000"/>
                        </a:lnSpc>
                        <a:spcBef>
                          <a:spcPts val="0"/>
                        </a:spcBef>
                        <a:spcAft>
                          <a:spcPts val="0"/>
                        </a:spcAft>
                        <a:buFont typeface="Arial" pitchFamily="34" charset="0"/>
                        <a:buChar char="•"/>
                      </a:pPr>
                      <a:r>
                        <a:rPr lang="en-US" sz="1800" dirty="0" smtClean="0">
                          <a:latin typeface="Calibri"/>
                          <a:ea typeface="Calibri"/>
                          <a:cs typeface="Times New Roman"/>
                        </a:rPr>
                        <a:t>  They had</a:t>
                      </a:r>
                      <a:r>
                        <a:rPr lang="en-US" sz="1800" baseline="0" dirty="0" smtClean="0">
                          <a:latin typeface="Calibri"/>
                          <a:ea typeface="Calibri"/>
                          <a:cs typeface="Times New Roman"/>
                        </a:rPr>
                        <a:t> signed a mutual defense treaty with Japan in which they agreed to come to each other’s aid in the event of attack.</a:t>
                      </a:r>
                      <a:endParaRPr lang="en-US" sz="2400" dirty="0">
                        <a:latin typeface="Calibri"/>
                        <a:ea typeface="Calibri"/>
                        <a:cs typeface="Times New Roman"/>
                      </a:endParaRPr>
                    </a:p>
                  </a:txBody>
                  <a:tcPr marL="68580" marR="68580" marT="0" marB="0"/>
                </a:tc>
              </a:tr>
            </a:tbl>
          </a:graphicData>
        </a:graphic>
      </p:graphicFrame>
      <p:sp>
        <p:nvSpPr>
          <p:cNvPr id="1026" name="AutoShape 2" descr="http://www.emersonkent.com/images/wwii_major_operation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www.emersonkent.com/images/wwii_major_operation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cstate="print"/>
          <a:srcRect t="8889" r="36000" b="3111"/>
          <a:stretch>
            <a:fillRect/>
          </a:stretch>
        </p:blipFill>
        <p:spPr bwMode="auto">
          <a:xfrm>
            <a:off x="0" y="3733800"/>
            <a:ext cx="4039369" cy="3124200"/>
          </a:xfrm>
          <a:prstGeom prst="rect">
            <a:avLst/>
          </a:prstGeom>
          <a:ln>
            <a:noFill/>
          </a:ln>
          <a:effectLst>
            <a:outerShdw blurRad="190500" algn="tl" rotWithShape="0">
              <a:srgbClr val="000000">
                <a:alpha val="70000"/>
              </a:srgbClr>
            </a:outerShdw>
          </a:effectLst>
        </p:spPr>
      </p:pic>
      <p:pic>
        <p:nvPicPr>
          <p:cNvPr id="1030" name="Picture 6"/>
          <p:cNvPicPr>
            <a:picLocks noChangeAspect="1" noChangeArrowheads="1"/>
          </p:cNvPicPr>
          <p:nvPr/>
        </p:nvPicPr>
        <p:blipFill>
          <a:blip r:embed="rId3" cstate="print"/>
          <a:srcRect t="10000" r="23500" b="3778"/>
          <a:stretch>
            <a:fillRect/>
          </a:stretch>
        </p:blipFill>
        <p:spPr bwMode="auto">
          <a:xfrm>
            <a:off x="4267200" y="3766173"/>
            <a:ext cx="4876800" cy="309182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6707" y="152400"/>
            <a:ext cx="8229600" cy="854869"/>
          </a:xfrm>
          <a:extLst>
            <a:ext uri="{909E8E84-426E-40DD-AFC4-6F175D3DCCD1}">
              <a14:hiddenFill xmlns:a14="http://schemas.microsoft.com/office/drawing/2010/main">
                <a:solidFill>
                  <a:srgbClr val="FFFFFF"/>
                </a:solidFill>
              </a14:hiddenFill>
            </a:ext>
          </a:extLst>
        </p:spPr>
        <p:txBody>
          <a:bodyPr/>
          <a:lstStyle/>
          <a:p>
            <a:pPr>
              <a:defRPr/>
            </a:pPr>
            <a:r>
              <a:rPr lang="en-US" altLang="en-US" sz="4050" b="1" dirty="0"/>
              <a:t>American Isolationism</a:t>
            </a:r>
          </a:p>
        </p:txBody>
      </p:sp>
      <p:sp>
        <p:nvSpPr>
          <p:cNvPr id="28675" name="Rectangle 4"/>
          <p:cNvSpPr>
            <a:spLocks noGrp="1" noChangeArrowheads="1"/>
          </p:cNvSpPr>
          <p:nvPr>
            <p:ph type="body" sz="half" idx="1"/>
          </p:nvPr>
        </p:nvSpPr>
        <p:spPr>
          <a:xfrm>
            <a:off x="152400" y="1007269"/>
            <a:ext cx="4343400" cy="5622131"/>
          </a:xfrm>
          <a:extLst/>
        </p:spPr>
        <p:txBody>
          <a:bodyPr rtlCol="0">
            <a:normAutofit/>
          </a:bodyPr>
          <a:lstStyle/>
          <a:p>
            <a:pPr>
              <a:defRPr/>
            </a:pPr>
            <a:r>
              <a:rPr lang="en-US" altLang="en-US" sz="2800" dirty="0"/>
              <a:t>Following WWI, Americans began to overwhelmingly support isolationism, or avoiding involvement in international disputes</a:t>
            </a:r>
          </a:p>
          <a:p>
            <a:pPr>
              <a:defRPr/>
            </a:pPr>
            <a:r>
              <a:rPr lang="en-US" altLang="en-US" sz="2800" dirty="0"/>
              <a:t>This isolationist ideal was the driving force behind the US not joining the League of Nations.</a:t>
            </a:r>
          </a:p>
          <a:p>
            <a:pPr>
              <a:defRPr/>
            </a:pPr>
            <a:r>
              <a:rPr lang="en-US" altLang="en-US" sz="2800" dirty="0"/>
              <a:t>Remember the </a:t>
            </a:r>
            <a:r>
              <a:rPr lang="en-US" altLang="en-US" sz="2800" dirty="0" smtClean="0"/>
              <a:t>Kellogg-Brand </a:t>
            </a:r>
            <a:r>
              <a:rPr lang="en-US" altLang="en-US" sz="2800" dirty="0"/>
              <a:t>Pact 1928 too.</a:t>
            </a:r>
          </a:p>
          <a:p>
            <a:pPr>
              <a:buNone/>
              <a:defRPr/>
            </a:pPr>
            <a:endParaRPr lang="en-US" altLang="en-US" sz="2100" dirty="0"/>
          </a:p>
        </p:txBody>
      </p:sp>
      <p:sp>
        <p:nvSpPr>
          <p:cNvPr id="13316" name="Rectangle 5"/>
          <p:cNvSpPr>
            <a:spLocks noGrp="1" noChangeArrowheads="1"/>
          </p:cNvSpPr>
          <p:nvPr>
            <p:ph sz="half" idx="2"/>
          </p:nvPr>
        </p:nvSpPr>
        <p:spPr>
          <a:xfrm>
            <a:off x="4648200" y="2057400"/>
            <a:ext cx="4038600" cy="3398044"/>
          </a:xfrm>
        </p:spPr>
        <p:txBody>
          <a:bodyPr/>
          <a:lstStyle/>
          <a:p>
            <a:endParaRPr lang="en-US" altLang="en-US" sz="2100"/>
          </a:p>
        </p:txBody>
      </p:sp>
      <p:pic>
        <p:nvPicPr>
          <p:cNvPr id="13317" name="Picture 7" descr="isolation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122" y="1007270"/>
            <a:ext cx="4255294" cy="562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970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0"/>
            <a:ext cx="8229600" cy="854869"/>
          </a:xfrm>
          <a:extLst>
            <a:ext uri="{909E8E84-426E-40DD-AFC4-6F175D3DCCD1}">
              <a14:hiddenFill xmlns:a14="http://schemas.microsoft.com/office/drawing/2010/main">
                <a:solidFill>
                  <a:srgbClr val="FFFFFF"/>
                </a:solidFill>
              </a14:hiddenFill>
            </a:ext>
          </a:extLst>
        </p:spPr>
        <p:txBody>
          <a:bodyPr/>
          <a:lstStyle/>
          <a:p>
            <a:pPr>
              <a:defRPr/>
            </a:pPr>
            <a:r>
              <a:rPr lang="en-US" altLang="en-US" sz="4500" b="1" dirty="0"/>
              <a:t>The Nye Committee</a:t>
            </a:r>
          </a:p>
        </p:txBody>
      </p:sp>
      <p:sp>
        <p:nvSpPr>
          <p:cNvPr id="14339" name="Rectangle 3"/>
          <p:cNvSpPr>
            <a:spLocks noGrp="1" noChangeArrowheads="1"/>
          </p:cNvSpPr>
          <p:nvPr>
            <p:ph type="body" sz="half" idx="1"/>
          </p:nvPr>
        </p:nvSpPr>
        <p:spPr>
          <a:xfrm>
            <a:off x="0" y="1007269"/>
            <a:ext cx="4495800" cy="4448175"/>
          </a:xfrm>
        </p:spPr>
        <p:txBody>
          <a:bodyPr>
            <a:noAutofit/>
          </a:bodyPr>
          <a:lstStyle/>
          <a:p>
            <a:r>
              <a:rPr lang="en-US" altLang="en-US" sz="2400" dirty="0"/>
              <a:t>Congress created a  special committee in 1934 to investigate the role that weapons manufacturers had in involving the US in WWI</a:t>
            </a:r>
          </a:p>
          <a:p>
            <a:r>
              <a:rPr lang="en-US" altLang="en-US" sz="2400" dirty="0"/>
              <a:t>The Nye Committee’s report implied that certain businesses had profited from the war, leading many American’s to believe that they had been tricked into entering WWI</a:t>
            </a:r>
          </a:p>
          <a:p>
            <a:r>
              <a:rPr lang="en-US" altLang="en-US" sz="2400" dirty="0"/>
              <a:t>Again, this encouraged American support of isolationism</a:t>
            </a:r>
          </a:p>
        </p:txBody>
      </p:sp>
      <p:sp>
        <p:nvSpPr>
          <p:cNvPr id="14340" name="Rectangle 4"/>
          <p:cNvSpPr>
            <a:spLocks noGrp="1" noChangeArrowheads="1"/>
          </p:cNvSpPr>
          <p:nvPr>
            <p:ph sz="half" idx="2"/>
          </p:nvPr>
        </p:nvSpPr>
        <p:spPr>
          <a:xfrm>
            <a:off x="4648200" y="2057400"/>
            <a:ext cx="4038600" cy="3398044"/>
          </a:xfrm>
        </p:spPr>
        <p:txBody>
          <a:bodyPr/>
          <a:lstStyle/>
          <a:p>
            <a:endParaRPr lang="en-US" altLang="en-US" sz="2100"/>
          </a:p>
        </p:txBody>
      </p:sp>
      <p:pic>
        <p:nvPicPr>
          <p:cNvPr id="14341" name="Picture 6" descr="n0001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43000"/>
            <a:ext cx="439578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2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America Enters World War II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1281728"/>
              </p:ext>
            </p:extLst>
          </p:nvPr>
        </p:nvGraphicFramePr>
        <p:xfrm>
          <a:off x="152400" y="936508"/>
          <a:ext cx="8839200" cy="5179314"/>
        </p:xfrm>
        <a:graphic>
          <a:graphicData uri="http://schemas.openxmlformats.org/drawingml/2006/table">
            <a:tbl>
              <a:tblPr firstRow="1" bandRow="1">
                <a:tableStyleId>{5C22544A-7EE6-4342-B048-85BDC9FD1C3A}</a:tableStyleId>
              </a:tblPr>
              <a:tblGrid>
                <a:gridCol w="838200"/>
                <a:gridCol w="2133600"/>
                <a:gridCol w="685800"/>
                <a:gridCol w="5181600"/>
              </a:tblGrid>
              <a:tr h="370840">
                <a:tc>
                  <a:txBody>
                    <a:bodyPr/>
                    <a:lstStyle/>
                    <a:p>
                      <a:pPr marL="0" marR="0" algn="ctr">
                        <a:lnSpc>
                          <a:spcPct val="115000"/>
                        </a:lnSpc>
                        <a:spcBef>
                          <a:spcPts val="0"/>
                        </a:spcBef>
                        <a:spcAft>
                          <a:spcPts val="0"/>
                        </a:spcAft>
                      </a:pPr>
                      <a:r>
                        <a:rPr lang="en-US" sz="2000" b="1" dirty="0">
                          <a:latin typeface="Calibri"/>
                          <a:ea typeface="Calibri"/>
                          <a:cs typeface="Times New Roman"/>
                        </a:rPr>
                        <a:t>Year</a:t>
                      </a:r>
                      <a:endParaRPr lang="en-US" sz="2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Times New Roman"/>
                        </a:rPr>
                        <a:t>Event in the U.S.</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latin typeface="Calibri"/>
                          <a:ea typeface="Calibri"/>
                          <a:cs typeface="Times New Roman"/>
                          <a:sym typeface="Wingdings"/>
                        </a:rPr>
                        <a:t></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latin typeface="Calibri"/>
                          <a:ea typeface="Calibri"/>
                          <a:cs typeface="Times New Roman"/>
                        </a:rPr>
                        <a:t>Impact</a:t>
                      </a:r>
                      <a:endParaRPr lang="en-US" sz="2800"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b="1" dirty="0" smtClean="0">
                          <a:latin typeface="Calibri"/>
                          <a:ea typeface="Calibri"/>
                          <a:cs typeface="Times New Roman"/>
                        </a:rPr>
                        <a:t>1935</a:t>
                      </a:r>
                    </a:p>
                    <a:p>
                      <a:pPr marL="0" marR="0">
                        <a:lnSpc>
                          <a:spcPct val="115000"/>
                        </a:lnSpc>
                        <a:spcBef>
                          <a:spcPts val="0"/>
                        </a:spcBef>
                        <a:spcAft>
                          <a:spcPts val="0"/>
                        </a:spcAft>
                      </a:pPr>
                      <a:r>
                        <a:rPr lang="en-US" sz="1800" b="1" dirty="0" smtClean="0">
                          <a:latin typeface="Calibri"/>
                          <a:ea typeface="Calibri"/>
                          <a:cs typeface="Times New Roman"/>
                        </a:rPr>
                        <a:t>1937</a:t>
                      </a:r>
                    </a:p>
                    <a:p>
                      <a:pPr marL="0" marR="0">
                        <a:lnSpc>
                          <a:spcPct val="115000"/>
                        </a:lnSpc>
                        <a:spcBef>
                          <a:spcPts val="0"/>
                        </a:spcBef>
                        <a:spcAft>
                          <a:spcPts val="0"/>
                        </a:spcAft>
                      </a:pPr>
                      <a:r>
                        <a:rPr lang="en-US" sz="1800" b="1" dirty="0" smtClean="0">
                          <a:latin typeface="Calibri"/>
                          <a:ea typeface="Calibri"/>
                          <a:cs typeface="Times New Roman"/>
                        </a:rPr>
                        <a:t>1939</a:t>
                      </a:r>
                      <a:endParaRPr lang="en-US" sz="2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latin typeface="Calibri"/>
                          <a:ea typeface="Calibri"/>
                          <a:cs typeface="Times New Roman"/>
                        </a:rPr>
                        <a:t>Congress passes the Neutrality Acts.</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latin typeface="Calibri"/>
                          <a:ea typeface="Calibri"/>
                          <a:cs typeface="Times New Roman"/>
                          <a:sym typeface="Wingdings"/>
                        </a:rPr>
                        <a:t></a:t>
                      </a:r>
                      <a:endParaRPr lang="en-US" sz="2800">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000" dirty="0">
                          <a:latin typeface="Calibri"/>
                          <a:ea typeface="Calibri"/>
                          <a:cs typeface="Times New Roman"/>
                        </a:rPr>
                        <a:t>What did the Neutrality Act allow</a:t>
                      </a:r>
                      <a:r>
                        <a:rPr lang="en-US" sz="2000" dirty="0" smtClean="0">
                          <a:latin typeface="Calibri"/>
                          <a:ea typeface="Calibri"/>
                          <a:cs typeface="Times New Roman"/>
                        </a:rPr>
                        <a:t>?</a:t>
                      </a:r>
                    </a:p>
                    <a:p>
                      <a:pPr marL="0" marR="0">
                        <a:lnSpc>
                          <a:spcPct val="115000"/>
                        </a:lnSpc>
                        <a:spcBef>
                          <a:spcPts val="0"/>
                        </a:spcBef>
                        <a:spcAft>
                          <a:spcPts val="0"/>
                        </a:spcAft>
                      </a:pPr>
                      <a:endParaRPr lang="en-US" sz="2000" dirty="0" smtClean="0">
                        <a:latin typeface="Calibri"/>
                        <a:ea typeface="Calibri"/>
                        <a:cs typeface="Times New Roman"/>
                      </a:endParaRPr>
                    </a:p>
                    <a:p>
                      <a:r>
                        <a:rPr lang="en-US" altLang="en-US" sz="2000" dirty="0" smtClean="0"/>
                        <a:t>In 1935,</a:t>
                      </a:r>
                      <a:r>
                        <a:rPr lang="en-US" altLang="en-US" sz="2000" baseline="0" dirty="0" smtClean="0"/>
                        <a:t> </a:t>
                      </a:r>
                      <a:r>
                        <a:rPr lang="en-US" altLang="en-US" sz="2000" dirty="0" smtClean="0"/>
                        <a:t>Congress passed the first Neutrality Act, making it illegal for the US to sell weapons to any nation at war</a:t>
                      </a:r>
                    </a:p>
                    <a:p>
                      <a:endParaRPr lang="en-US" altLang="en-US" sz="2000" dirty="0" smtClean="0"/>
                    </a:p>
                    <a:p>
                      <a:r>
                        <a:rPr lang="en-US" altLang="en-US" sz="2000" dirty="0" smtClean="0"/>
                        <a:t>In 1937, Congress expanded the Neutrality Act to require any non-military supplies sold to nations at war to be paid for in cash and transported on their own ships</a:t>
                      </a:r>
                    </a:p>
                    <a:p>
                      <a:endParaRPr lang="en-US" altLang="en-US" sz="2000" dirty="0" smtClean="0"/>
                    </a:p>
                    <a:p>
                      <a:r>
                        <a:rPr lang="en-US" altLang="en-US" sz="2000" dirty="0" smtClean="0"/>
                        <a:t>In 1939, after WWII had started, the Act was amended to allow arms sales to Britain, but still under “cash &amp; carry” terms</a:t>
                      </a:r>
                    </a:p>
                    <a:p>
                      <a:pPr marL="0" marR="0">
                        <a:lnSpc>
                          <a:spcPct val="115000"/>
                        </a:lnSpc>
                        <a:spcBef>
                          <a:spcPts val="0"/>
                        </a:spcBef>
                        <a:spcAft>
                          <a:spcPts val="0"/>
                        </a:spcAft>
                        <a:buFont typeface="Arial" pitchFamily="34" charset="0"/>
                        <a:buNone/>
                      </a:pPr>
                      <a:endParaRPr lang="en-US" sz="2000" dirty="0">
                        <a:latin typeface="Calibri"/>
                        <a:ea typeface="Calibri"/>
                        <a:cs typeface="Times New Roman"/>
                      </a:endParaRPr>
                    </a:p>
                  </a:txBody>
                  <a:tcPr marL="68580" marR="68580" marT="0" marB="0"/>
                </a:tc>
              </a:tr>
            </a:tbl>
          </a:graphicData>
        </a:graphic>
      </p:graphicFrame>
      <p:pic>
        <p:nvPicPr>
          <p:cNvPr id="10242" name="Picture 2" descr="http://classconnection.s3.amazonaws.com/140/flashcards/2760140/jpg/neutrality_act1364158604685.jpg"/>
          <p:cNvPicPr>
            <a:picLocks noChangeAspect="1" noChangeArrowheads="1"/>
          </p:cNvPicPr>
          <p:nvPr/>
        </p:nvPicPr>
        <p:blipFill>
          <a:blip r:embed="rId2" cstate="print"/>
          <a:srcRect/>
          <a:stretch>
            <a:fillRect/>
          </a:stretch>
        </p:blipFill>
        <p:spPr bwMode="auto">
          <a:xfrm>
            <a:off x="978049" y="5009427"/>
            <a:ext cx="2209800" cy="1863358"/>
          </a:xfrm>
          <a:prstGeom prst="rect">
            <a:avLst/>
          </a:prstGeom>
          <a:ln>
            <a:noFill/>
          </a:ln>
          <a:effectLst>
            <a:outerShdw blurRad="190500" algn="tl" rotWithShape="0">
              <a:srgbClr val="000000">
                <a:alpha val="70000"/>
              </a:srgbClr>
            </a:outerShdw>
          </a:effectLst>
        </p:spPr>
      </p:pic>
      <p:pic>
        <p:nvPicPr>
          <p:cNvPr id="10244" name="Picture 4" descr="http://thegraph.com/wp-content/uploads/2010/12/10515cs.jpg"/>
          <p:cNvPicPr>
            <a:picLocks noChangeAspect="1" noChangeArrowheads="1"/>
          </p:cNvPicPr>
          <p:nvPr/>
        </p:nvPicPr>
        <p:blipFill>
          <a:blip r:embed="rId3" cstate="print"/>
          <a:srcRect/>
          <a:stretch>
            <a:fillRect/>
          </a:stretch>
        </p:blipFill>
        <p:spPr bwMode="auto">
          <a:xfrm>
            <a:off x="152400" y="2476431"/>
            <a:ext cx="1930549" cy="246930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66800" y="19334"/>
            <a:ext cx="8229600" cy="854869"/>
          </a:xfrm>
          <a:extLst>
            <a:ext uri="{909E8E84-426E-40DD-AFC4-6F175D3DCCD1}">
              <a14:hiddenFill xmlns:a14="http://schemas.microsoft.com/office/drawing/2010/main">
                <a:solidFill>
                  <a:srgbClr val="FFFFFF"/>
                </a:solidFill>
              </a14:hiddenFill>
            </a:ext>
          </a:extLst>
        </p:spPr>
        <p:txBody>
          <a:bodyPr/>
          <a:lstStyle/>
          <a:p>
            <a:pPr>
              <a:defRPr/>
            </a:pPr>
            <a:r>
              <a:rPr lang="en-US" altLang="en-US" b="1" dirty="0" smtClean="0"/>
              <a:t>Roosevelt’s Internationalism</a:t>
            </a:r>
          </a:p>
        </p:txBody>
      </p:sp>
      <p:sp>
        <p:nvSpPr>
          <p:cNvPr id="16387" name="Rectangle 3"/>
          <p:cNvSpPr>
            <a:spLocks noGrp="1" noChangeArrowheads="1"/>
          </p:cNvSpPr>
          <p:nvPr>
            <p:ph type="body" sz="half" idx="1"/>
          </p:nvPr>
        </p:nvSpPr>
        <p:spPr>
          <a:xfrm>
            <a:off x="228600" y="990600"/>
            <a:ext cx="4038600" cy="5410200"/>
          </a:xfrm>
        </p:spPr>
        <p:txBody>
          <a:bodyPr>
            <a:normAutofit/>
          </a:bodyPr>
          <a:lstStyle/>
          <a:p>
            <a:r>
              <a:rPr lang="en-US" altLang="en-US" sz="2400" dirty="0"/>
              <a:t>FDR wasn’t an isolationist</a:t>
            </a:r>
          </a:p>
          <a:p>
            <a:r>
              <a:rPr lang="en-US" altLang="en-US" sz="2400" dirty="0"/>
              <a:t>He supported the idea that trade between nations increases prosperity for all and decreases the chances of war, an idea not supported by the American public</a:t>
            </a:r>
          </a:p>
          <a:p>
            <a:r>
              <a:rPr lang="en-US" altLang="en-US" sz="2400" dirty="0"/>
              <a:t>For political reasons, FDR had to be careful not to push Americans too hard on getting involved in foreign affairs</a:t>
            </a:r>
          </a:p>
        </p:txBody>
      </p:sp>
      <p:sp>
        <p:nvSpPr>
          <p:cNvPr id="16388" name="Rectangle 4"/>
          <p:cNvSpPr>
            <a:spLocks noGrp="1" noChangeArrowheads="1"/>
          </p:cNvSpPr>
          <p:nvPr>
            <p:ph sz="half" idx="2"/>
          </p:nvPr>
        </p:nvSpPr>
        <p:spPr>
          <a:xfrm>
            <a:off x="4648200" y="2057400"/>
            <a:ext cx="4038600" cy="3398044"/>
          </a:xfrm>
        </p:spPr>
        <p:txBody>
          <a:bodyPr/>
          <a:lstStyle/>
          <a:p>
            <a:endParaRPr lang="en-US" altLang="en-US" sz="2100"/>
          </a:p>
        </p:txBody>
      </p:sp>
      <p:pic>
        <p:nvPicPr>
          <p:cNvPr id="16389" name="Picture 6" descr="f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874204"/>
            <a:ext cx="4214813" cy="583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567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34872" y="228600"/>
            <a:ext cx="8229600" cy="854869"/>
          </a:xfrm>
          <a:extLst>
            <a:ext uri="{909E8E84-426E-40DD-AFC4-6F175D3DCCD1}">
              <a14:hiddenFill xmlns:a14="http://schemas.microsoft.com/office/drawing/2010/main">
                <a:solidFill>
                  <a:srgbClr val="FFFFFF"/>
                </a:solidFill>
              </a14:hiddenFill>
            </a:ext>
          </a:extLst>
        </p:spPr>
        <p:txBody>
          <a:bodyPr/>
          <a:lstStyle/>
          <a:p>
            <a:pPr>
              <a:defRPr/>
            </a:pPr>
            <a:r>
              <a:rPr lang="en-US" altLang="en-US" sz="4050" b="1" dirty="0"/>
              <a:t>The Quarantine Speech</a:t>
            </a:r>
          </a:p>
        </p:txBody>
      </p:sp>
      <p:sp>
        <p:nvSpPr>
          <p:cNvPr id="17411" name="Rectangle 4"/>
          <p:cNvSpPr>
            <a:spLocks noGrp="1" noChangeArrowheads="1"/>
          </p:cNvSpPr>
          <p:nvPr>
            <p:ph type="body" sz="half" idx="1"/>
          </p:nvPr>
        </p:nvSpPr>
        <p:spPr>
          <a:xfrm>
            <a:off x="457200" y="1083469"/>
            <a:ext cx="4038600" cy="5241131"/>
          </a:xfrm>
        </p:spPr>
        <p:txBody>
          <a:bodyPr>
            <a:noAutofit/>
          </a:bodyPr>
          <a:lstStyle/>
          <a:p>
            <a:r>
              <a:rPr lang="en-US" altLang="en-US" sz="2400" dirty="0"/>
              <a:t>October 1937</a:t>
            </a:r>
          </a:p>
          <a:p>
            <a:r>
              <a:rPr lang="en-US" altLang="en-US" sz="2400" dirty="0"/>
              <a:t>FDR called for a “quarantine” (political and economic sanctions) against any “aggressor” nations who disregard international law or attack their neighbors unprovoked</a:t>
            </a:r>
          </a:p>
          <a:p>
            <a:r>
              <a:rPr lang="en-US" altLang="en-US" sz="2400" dirty="0"/>
              <a:t>The speech angered many American isolationists because it called for US involvement in the foreign affairs of others</a:t>
            </a:r>
          </a:p>
        </p:txBody>
      </p:sp>
      <p:sp>
        <p:nvSpPr>
          <p:cNvPr id="17412" name="Rectangle 5"/>
          <p:cNvSpPr>
            <a:spLocks noGrp="1" noChangeArrowheads="1"/>
          </p:cNvSpPr>
          <p:nvPr>
            <p:ph sz="half" idx="2"/>
          </p:nvPr>
        </p:nvSpPr>
        <p:spPr>
          <a:xfrm>
            <a:off x="4648200" y="2057400"/>
            <a:ext cx="4038600" cy="3398044"/>
          </a:xfrm>
        </p:spPr>
        <p:txBody>
          <a:bodyPr/>
          <a:lstStyle/>
          <a:p>
            <a:endParaRPr lang="en-US" altLang="en-US" sz="1800"/>
          </a:p>
        </p:txBody>
      </p:sp>
      <p:pic>
        <p:nvPicPr>
          <p:cNvPr id="17413" name="Picture 7" descr="image_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850" y="1219200"/>
            <a:ext cx="41719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526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65457" y="152400"/>
            <a:ext cx="8229600" cy="854869"/>
          </a:xfrm>
          <a:extLst>
            <a:ext uri="{909E8E84-426E-40DD-AFC4-6F175D3DCCD1}">
              <a14:hiddenFill xmlns:a14="http://schemas.microsoft.com/office/drawing/2010/main">
                <a:solidFill>
                  <a:srgbClr val="FFFFFF"/>
                </a:solidFill>
              </a14:hiddenFill>
            </a:ext>
          </a:extLst>
        </p:spPr>
        <p:txBody>
          <a:bodyPr/>
          <a:lstStyle/>
          <a:p>
            <a:pPr>
              <a:defRPr/>
            </a:pPr>
            <a:r>
              <a:rPr lang="en-US" altLang="en-US" sz="4500" b="1" dirty="0"/>
              <a:t>Isolationism Debate</a:t>
            </a:r>
          </a:p>
        </p:txBody>
      </p:sp>
      <p:sp>
        <p:nvSpPr>
          <p:cNvPr id="18435" name="Rectangle 3"/>
          <p:cNvSpPr>
            <a:spLocks noGrp="1" noChangeArrowheads="1"/>
          </p:cNvSpPr>
          <p:nvPr>
            <p:ph type="body" sz="half" idx="1"/>
          </p:nvPr>
        </p:nvSpPr>
        <p:spPr>
          <a:xfrm>
            <a:off x="208360" y="1219199"/>
            <a:ext cx="4038600" cy="5410201"/>
          </a:xfrm>
        </p:spPr>
        <p:txBody>
          <a:bodyPr>
            <a:normAutofit/>
          </a:bodyPr>
          <a:lstStyle/>
          <a:p>
            <a:r>
              <a:rPr lang="en-US" altLang="en-US" sz="2000" dirty="0"/>
              <a:t>The Destroyers for Bases Deal opened a new debate over what role, if any, America should have in the war</a:t>
            </a:r>
          </a:p>
          <a:p>
            <a:r>
              <a:rPr lang="en-US" altLang="en-US" sz="2000" dirty="0"/>
              <a:t>Some people wanted the US to take an active role in the war (Ex. Fight for Freedom Committee)</a:t>
            </a:r>
          </a:p>
          <a:p>
            <a:r>
              <a:rPr lang="en-US" altLang="en-US" sz="2000" dirty="0"/>
              <a:t>Some wanted the US to increase aid to the Allies but not get involved in the fighting (Ex. Committee to Defend America by Aiding the Allies)</a:t>
            </a:r>
          </a:p>
          <a:p>
            <a:r>
              <a:rPr lang="en-US" altLang="en-US" sz="2000" dirty="0"/>
              <a:t>Some opposed ANY involvement in the war (Ex. America First Committee)</a:t>
            </a:r>
          </a:p>
        </p:txBody>
      </p:sp>
      <p:sp>
        <p:nvSpPr>
          <p:cNvPr id="18436" name="Rectangle 4"/>
          <p:cNvSpPr>
            <a:spLocks noGrp="1" noChangeArrowheads="1"/>
          </p:cNvSpPr>
          <p:nvPr>
            <p:ph sz="half" idx="2"/>
          </p:nvPr>
        </p:nvSpPr>
        <p:spPr>
          <a:xfrm>
            <a:off x="4648200" y="2057400"/>
            <a:ext cx="4038600" cy="3398044"/>
          </a:xfrm>
        </p:spPr>
        <p:txBody>
          <a:bodyPr/>
          <a:lstStyle/>
          <a:p>
            <a:endParaRPr lang="en-US" altLang="en-US" sz="2100"/>
          </a:p>
        </p:txBody>
      </p:sp>
      <p:pic>
        <p:nvPicPr>
          <p:cNvPr id="18437" name="Picture 6" descr="10515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150" y="1007270"/>
            <a:ext cx="4182666" cy="562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491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America Enters World War II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310171"/>
              </p:ext>
            </p:extLst>
          </p:nvPr>
        </p:nvGraphicFramePr>
        <p:xfrm>
          <a:off x="152400" y="914400"/>
          <a:ext cx="8839200" cy="2764536"/>
        </p:xfrm>
        <a:graphic>
          <a:graphicData uri="http://schemas.openxmlformats.org/drawingml/2006/table">
            <a:tbl>
              <a:tblPr firstRow="1" bandRow="1">
                <a:tableStyleId>{5C22544A-7EE6-4342-B048-85BDC9FD1C3A}</a:tableStyleId>
              </a:tblPr>
              <a:tblGrid>
                <a:gridCol w="838200"/>
                <a:gridCol w="2133600"/>
                <a:gridCol w="685800"/>
                <a:gridCol w="5181600"/>
              </a:tblGrid>
              <a:tr h="569169">
                <a:tc>
                  <a:txBody>
                    <a:bodyPr/>
                    <a:lstStyle/>
                    <a:p>
                      <a:pPr marL="0" marR="0" algn="ctr">
                        <a:lnSpc>
                          <a:spcPct val="115000"/>
                        </a:lnSpc>
                        <a:spcBef>
                          <a:spcPts val="0"/>
                        </a:spcBef>
                        <a:spcAft>
                          <a:spcPts val="0"/>
                        </a:spcAft>
                      </a:pPr>
                      <a:r>
                        <a:rPr lang="en-US" sz="2000" b="1" dirty="0">
                          <a:latin typeface="Calibri"/>
                          <a:ea typeface="Calibri"/>
                          <a:cs typeface="Times New Roman"/>
                        </a:rPr>
                        <a:t>Year</a:t>
                      </a:r>
                      <a:endParaRPr lang="en-US" sz="2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Times New Roman"/>
                        </a:rPr>
                        <a:t>Event in the U.S.</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latin typeface="Calibri"/>
                          <a:ea typeface="Calibri"/>
                          <a:cs typeface="Times New Roman"/>
                          <a:sym typeface="Wingdings"/>
                        </a:rPr>
                        <a:t></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latin typeface="Calibri"/>
                          <a:ea typeface="Calibri"/>
                          <a:cs typeface="Times New Roman"/>
                        </a:rPr>
                        <a:t>Impact</a:t>
                      </a:r>
                      <a:endParaRPr lang="en-US" sz="2800" dirty="0">
                        <a:latin typeface="Calibri"/>
                        <a:ea typeface="Calibri"/>
                        <a:cs typeface="Times New Roman"/>
                      </a:endParaRPr>
                    </a:p>
                  </a:txBody>
                  <a:tcPr marL="68580" marR="68580" marT="0" marB="0"/>
                </a:tc>
              </a:tr>
              <a:tr h="2195367">
                <a:tc>
                  <a:txBody>
                    <a:bodyPr/>
                    <a:lstStyle/>
                    <a:p>
                      <a:pPr marL="0" marR="0">
                        <a:lnSpc>
                          <a:spcPct val="115000"/>
                        </a:lnSpc>
                        <a:spcBef>
                          <a:spcPts val="0"/>
                        </a:spcBef>
                        <a:spcAft>
                          <a:spcPts val="0"/>
                        </a:spcAft>
                      </a:pPr>
                      <a:r>
                        <a:rPr lang="en-US" sz="1800" b="1" dirty="0" smtClean="0">
                          <a:latin typeface="Calibri"/>
                          <a:ea typeface="Calibri"/>
                          <a:cs typeface="Times New Roman"/>
                        </a:rPr>
                        <a:t>1940</a:t>
                      </a:r>
                      <a:endParaRPr lang="en-US" sz="2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latin typeface="Calibri"/>
                          <a:ea typeface="Calibri"/>
                          <a:cs typeface="Times New Roman"/>
                        </a:rPr>
                        <a:t>Axis powers form alliance.</a:t>
                      </a:r>
                      <a:endParaRPr lang="en-US" sz="28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latin typeface="Calibri"/>
                          <a:ea typeface="Calibri"/>
                          <a:cs typeface="Times New Roman"/>
                          <a:sym typeface="Wingdings"/>
                        </a:rPr>
                        <a:t></a:t>
                      </a:r>
                      <a:endParaRPr lang="en-US" sz="2800">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800" dirty="0">
                          <a:latin typeface="Calibri"/>
                          <a:ea typeface="Calibri"/>
                          <a:cs typeface="Times New Roman"/>
                        </a:rPr>
                        <a:t>Who were the Axis powers?  What did their alliance mean for the United States</a:t>
                      </a:r>
                      <a:r>
                        <a:rPr lang="en-US" sz="1800" dirty="0" smtClean="0">
                          <a:latin typeface="Calibri"/>
                          <a:ea typeface="Calibri"/>
                          <a:cs typeface="Times New Roman"/>
                        </a:rPr>
                        <a:t>?</a:t>
                      </a:r>
                    </a:p>
                    <a:p>
                      <a:pPr marL="0" marR="0">
                        <a:lnSpc>
                          <a:spcPct val="115000"/>
                        </a:lnSpc>
                        <a:spcBef>
                          <a:spcPts val="0"/>
                        </a:spcBef>
                        <a:spcAft>
                          <a:spcPts val="0"/>
                        </a:spcAft>
                      </a:pPr>
                      <a:endParaRPr lang="en-US" sz="1800" dirty="0" smtClean="0">
                        <a:latin typeface="Calibri"/>
                        <a:ea typeface="Calibri"/>
                        <a:cs typeface="Times New Roman"/>
                      </a:endParaRPr>
                    </a:p>
                    <a:p>
                      <a:pPr marL="0" marR="0">
                        <a:lnSpc>
                          <a:spcPct val="115000"/>
                        </a:lnSpc>
                        <a:spcBef>
                          <a:spcPts val="0"/>
                        </a:spcBef>
                        <a:spcAft>
                          <a:spcPts val="0"/>
                        </a:spcAft>
                        <a:buFont typeface="Arial" pitchFamily="34" charset="0"/>
                        <a:buChar char="•"/>
                      </a:pPr>
                      <a:r>
                        <a:rPr lang="en-US" sz="1800" dirty="0" smtClean="0">
                          <a:latin typeface="Calibri"/>
                          <a:ea typeface="Calibri"/>
                          <a:cs typeface="Times New Roman"/>
                        </a:rPr>
                        <a:t>  Japan, Germany</a:t>
                      </a:r>
                      <a:r>
                        <a:rPr lang="en-US" sz="1800" baseline="0" dirty="0" smtClean="0">
                          <a:latin typeface="Calibri"/>
                          <a:ea typeface="Calibri"/>
                          <a:cs typeface="Times New Roman"/>
                        </a:rPr>
                        <a:t> and Italy</a:t>
                      </a:r>
                    </a:p>
                    <a:p>
                      <a:pPr marL="0" marR="0">
                        <a:lnSpc>
                          <a:spcPct val="115000"/>
                        </a:lnSpc>
                        <a:spcBef>
                          <a:spcPts val="0"/>
                        </a:spcBef>
                        <a:spcAft>
                          <a:spcPts val="0"/>
                        </a:spcAft>
                        <a:buFont typeface="Arial" pitchFamily="34" charset="0"/>
                        <a:buChar char="•"/>
                      </a:pPr>
                      <a:r>
                        <a:rPr lang="en-US" sz="1800" baseline="0" dirty="0" smtClean="0">
                          <a:latin typeface="Calibri"/>
                          <a:ea typeface="Calibri"/>
                          <a:cs typeface="Times New Roman"/>
                        </a:rPr>
                        <a:t>  If the U.S. declared war on any of the Axis powers, it would have to fight a two-front war</a:t>
                      </a:r>
                      <a:endParaRPr lang="en-US" sz="2400" dirty="0">
                        <a:latin typeface="Calibri"/>
                        <a:ea typeface="Calibri"/>
                        <a:cs typeface="Times New Roman"/>
                      </a:endParaRPr>
                    </a:p>
                  </a:txBody>
                  <a:tcPr marL="68580" marR="68580" marT="0" marB="0"/>
                </a:tc>
              </a:tr>
            </a:tbl>
          </a:graphicData>
        </a:graphic>
      </p:graphicFrame>
      <p:pic>
        <p:nvPicPr>
          <p:cNvPr id="9218" name="Picture 2" descr="http://www.louislamourgreatadventure.com/images/Maps/AxisPowersWWIIWorldTheatreMap.jpg"/>
          <p:cNvPicPr>
            <a:picLocks noChangeAspect="1" noChangeArrowheads="1"/>
          </p:cNvPicPr>
          <p:nvPr/>
        </p:nvPicPr>
        <p:blipFill>
          <a:blip r:embed="rId2" cstate="print"/>
          <a:srcRect/>
          <a:stretch>
            <a:fillRect/>
          </a:stretch>
        </p:blipFill>
        <p:spPr bwMode="auto">
          <a:xfrm>
            <a:off x="228601" y="3697508"/>
            <a:ext cx="4495800" cy="3160492"/>
          </a:xfrm>
          <a:prstGeom prst="rect">
            <a:avLst/>
          </a:prstGeom>
          <a:ln>
            <a:noFill/>
          </a:ln>
          <a:effectLst>
            <a:outerShdw blurRad="190500" algn="tl" rotWithShape="0">
              <a:srgbClr val="000000">
                <a:alpha val="70000"/>
              </a:srgbClr>
            </a:outerShdw>
          </a:effectLst>
        </p:spPr>
      </p:pic>
      <p:pic>
        <p:nvPicPr>
          <p:cNvPr id="9220" name="Picture 4" descr="http://axispowersofww2.weebly.com/uploads/7/0/6/7/7067237/841848191.jpg?347"/>
          <p:cNvPicPr>
            <a:picLocks noChangeAspect="1" noChangeArrowheads="1"/>
          </p:cNvPicPr>
          <p:nvPr/>
        </p:nvPicPr>
        <p:blipFill>
          <a:blip r:embed="rId3" cstate="print"/>
          <a:srcRect/>
          <a:stretch>
            <a:fillRect/>
          </a:stretch>
        </p:blipFill>
        <p:spPr bwMode="auto">
          <a:xfrm>
            <a:off x="5029200" y="3756857"/>
            <a:ext cx="3505200" cy="310114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14191</TotalTime>
  <Words>1337</Words>
  <Application>Microsoft Office PowerPoint</Application>
  <PresentationFormat>On-screen Show (4:3)</PresentationFormat>
  <Paragraphs>166</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Aharoni</vt:lpstr>
      <vt:lpstr>Arial</vt:lpstr>
      <vt:lpstr>Calibri</vt:lpstr>
      <vt:lpstr>Times New Roman</vt:lpstr>
      <vt:lpstr>Wingdings</vt:lpstr>
      <vt:lpstr>Office Theme</vt:lpstr>
      <vt:lpstr>The United States in World War II</vt:lpstr>
      <vt:lpstr>PowerPoint Presentation</vt:lpstr>
      <vt:lpstr>American Isolationism</vt:lpstr>
      <vt:lpstr>The Nye Committee</vt:lpstr>
      <vt:lpstr>America Enters World War II</vt:lpstr>
      <vt:lpstr>Roosevelt’s Internationalism</vt:lpstr>
      <vt:lpstr>The Quarantine Speech</vt:lpstr>
      <vt:lpstr>Isolationism Debate</vt:lpstr>
      <vt:lpstr>America Enters World War II</vt:lpstr>
      <vt:lpstr>FDR’s “Four Freedoms” Speech</vt:lpstr>
      <vt:lpstr>America Enters World War II</vt:lpstr>
      <vt:lpstr>Hemispheric Defense Zone</vt:lpstr>
      <vt:lpstr>PowerPoint Presentation</vt:lpstr>
      <vt:lpstr>Battle of Stalingrad</vt:lpstr>
      <vt:lpstr>Destroyers for Bases Deal</vt:lpstr>
      <vt:lpstr>PowerPoint Presentation</vt:lpstr>
      <vt:lpstr>PowerPoint Presentation</vt:lpstr>
      <vt:lpstr>America Enters World War II</vt:lpstr>
      <vt:lpstr>America Enters World War II</vt:lpstr>
      <vt:lpstr>PowerPoint Presentation</vt:lpstr>
      <vt:lpstr>America Enters World War II</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States in World War II</dc:title>
  <dc:creator>nblalock</dc:creator>
  <cp:lastModifiedBy>Margaletta Smith</cp:lastModifiedBy>
  <cp:revision>194</cp:revision>
  <dcterms:created xsi:type="dcterms:W3CDTF">2014-04-17T11:56:38Z</dcterms:created>
  <dcterms:modified xsi:type="dcterms:W3CDTF">2018-04-09T15:08:23Z</dcterms:modified>
</cp:coreProperties>
</file>